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79" r:id="rId3"/>
    <p:sldId id="280" r:id="rId4"/>
    <p:sldId id="282" r:id="rId5"/>
    <p:sldId id="281" r:id="rId6"/>
    <p:sldId id="283" r:id="rId7"/>
    <p:sldId id="256" r:id="rId8"/>
    <p:sldId id="257" r:id="rId9"/>
    <p:sldId id="258" r:id="rId10"/>
    <p:sldId id="272" r:id="rId11"/>
    <p:sldId id="273" r:id="rId12"/>
    <p:sldId id="267" r:id="rId13"/>
    <p:sldId id="268" r:id="rId14"/>
    <p:sldId id="269" r:id="rId15"/>
    <p:sldId id="270" r:id="rId16"/>
    <p:sldId id="274" r:id="rId17"/>
    <p:sldId id="259" r:id="rId18"/>
    <p:sldId id="262" r:id="rId19"/>
    <p:sldId id="261" r:id="rId20"/>
    <p:sldId id="276" r:id="rId21"/>
    <p:sldId id="263" r:id="rId22"/>
    <p:sldId id="275" r:id="rId23"/>
    <p:sldId id="265" r:id="rId24"/>
    <p:sldId id="277" r:id="rId25"/>
    <p:sldId id="266" r:id="rId26"/>
    <p:sldId id="26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Remarks" id="{201F9501-4F92-554D-9AE0-AAB9ABD1368E}">
          <p14:sldIdLst>
            <p14:sldId id="279"/>
            <p14:sldId id="280"/>
            <p14:sldId id="282"/>
            <p14:sldId id="281"/>
            <p14:sldId id="283"/>
          </p14:sldIdLst>
        </p14:section>
        <p14:section name="Gay Dresher" id="{15F47624-39CD-1648-85DE-80EF647FA4C6}">
          <p14:sldIdLst>
            <p14:sldId id="256"/>
            <p14:sldId id="257"/>
            <p14:sldId id="258"/>
            <p14:sldId id="272"/>
            <p14:sldId id="273"/>
            <p14:sldId id="267"/>
            <p14:sldId id="268"/>
            <p14:sldId id="269"/>
            <p14:sldId id="270"/>
            <p14:sldId id="274"/>
            <p14:sldId id="259"/>
            <p14:sldId id="262"/>
            <p14:sldId id="261"/>
            <p14:sldId id="276"/>
            <p14:sldId id="263"/>
            <p14:sldId id="275"/>
            <p14:sldId id="265"/>
            <p14:sldId id="277"/>
            <p14:sldId id="266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13"/>
    <p:restoredTop sz="94643"/>
  </p:normalViewPr>
  <p:slideViewPr>
    <p:cSldViewPr snapToGrid="0" snapToObjects="1">
      <p:cViewPr varScale="1">
        <p:scale>
          <a:sx n="58" d="100"/>
          <a:sy n="58" d="100"/>
        </p:scale>
        <p:origin x="631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3DE68-53F4-D843-BBC6-80AC99EF9BD1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Alliance Planning and Environmental Consulting Inc.</a:t>
            </a:r>
          </a:p>
          <a:p>
            <a:r>
              <a:rPr lang="en-US"/>
              <a:t>Alliance Planning and Environmental Consulting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FC180-41AC-2848-8AF6-7639EAA0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678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477EC-3907-C74E-92FC-F60E74E6E035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Alliance Planning and Environmental Consulting Inc.</a:t>
            </a:r>
          </a:p>
          <a:p>
            <a:r>
              <a:rPr lang="en-US"/>
              <a:t>Alliance Planning and Environmental Consulting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18FEE-1298-7649-A720-7FFF7C5A6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506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 what does this mean?</a:t>
            </a:r>
          </a:p>
          <a:p>
            <a:r>
              <a:rPr lang="en-CA" dirty="0"/>
              <a:t> People can do what they want?</a:t>
            </a:r>
          </a:p>
          <a:p>
            <a:r>
              <a:rPr lang="en-CA" dirty="0"/>
              <a:t>Our question to everyone in the room is, “wouldn’t it make sense to develop plans which allow for land use which is feasible, affordable, sustainable over the longer term?”</a:t>
            </a:r>
          </a:p>
          <a:p>
            <a:r>
              <a:rPr lang="en-CA" dirty="0"/>
              <a:t>Not really a good idea </a:t>
            </a:r>
          </a:p>
          <a:p>
            <a:r>
              <a:rPr lang="en-CA" dirty="0"/>
              <a:t>An oft cited example is new subdivision development abutting active farms with smelly livestock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Alliance Planning and Environmental Consulting Inc.</a:t>
            </a:r>
          </a:p>
          <a:p>
            <a:r>
              <a:rPr lang="en-US"/>
              <a:t>Alliance Planning and Environmental Consulting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8FEE-1298-7649-A720-7FFF7C5A62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6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00050"/>
            <a:ext cx="10515600" cy="28241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700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6C59-165B-8A4E-AF68-ECAD0F7D048C}" type="datetime1">
              <a:rPr lang="en-CA" smtClean="0"/>
              <a:t>2019-07-25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Box 639"/>
          <p:cNvSpPr txBox="1">
            <a:spLocks noGrp="1" noChangeArrowheads="1"/>
          </p:cNvSpPr>
          <p:nvPr>
            <p:ph type="ftr" sz="quarter" idx="11"/>
          </p:nvPr>
        </p:nvSpPr>
        <p:spPr bwMode="auto">
          <a:xfrm>
            <a:off x="3581400" y="6233160"/>
            <a:ext cx="5029200" cy="52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>
            <a:lvl1pPr algn="ctr">
              <a:defRPr sz="1600"/>
            </a:lvl1pPr>
          </a:lstStyle>
          <a:p>
            <a:r>
              <a:rPr lang="en-US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Alliance Planning and Environmental Consulting Inc.</a:t>
            </a:r>
            <a:endParaRPr lang="en-US" sz="1050" kern="1400" dirty="0">
              <a:solidFill>
                <a:srgbClr val="21212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398F-086E-7044-8EF7-A9054D6EA887}" type="datetime1">
              <a:rPr lang="en-CA" smtClean="0"/>
              <a:t>2019-07-25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Alliance Planning and Environmental Consulting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4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AD64-77BE-734D-9ADE-84D93C733756}" type="datetime1">
              <a:rPr lang="en-CA" smtClean="0"/>
              <a:t>2019-07-25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Alliance Planning and Environmental Consulting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0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F7C4-341D-914D-9D83-B41B29BB916B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F6CC-8A91-5F41-80EC-8701A714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9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F7C4-341D-914D-9D83-B41B29BB916B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F6CC-8A91-5F41-80EC-8701A714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47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F7C4-341D-914D-9D83-B41B29BB916B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F6CC-8A91-5F41-80EC-8701A714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19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F7C4-341D-914D-9D83-B41B29BB916B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F6CC-8A91-5F41-80EC-8701A714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95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F7C4-341D-914D-9D83-B41B29BB916B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F6CC-8A91-5F41-80EC-8701A714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56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F7C4-341D-914D-9D83-B41B29BB916B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F6CC-8A91-5F41-80EC-8701A714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F7C4-341D-914D-9D83-B41B29BB916B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F6CC-8A91-5F41-80EC-8701A714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F7C4-341D-914D-9D83-B41B29BB916B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F6CC-8A91-5F41-80EC-8701A714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5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998-FFA5-094D-A8EE-CCE75D36C3B2}" type="datetime1">
              <a:rPr lang="en-CA" smtClean="0"/>
              <a:t>2019-07-25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Alliance Planning and Environmental Consulting Inc.</a:t>
            </a:r>
            <a:endParaRPr lang="en-US" sz="800" kern="1400" dirty="0">
              <a:solidFill>
                <a:srgbClr val="21212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52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F7C4-341D-914D-9D83-B41B29BB916B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F6CC-8A91-5F41-80EC-8701A714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71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F7C4-341D-914D-9D83-B41B29BB916B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F6CC-8A91-5F41-80EC-8701A714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66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F7C4-341D-914D-9D83-B41B29BB916B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F6CC-8A91-5F41-80EC-8701A714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425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14655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9398-4E01-334C-BAE3-F74E139CA2A1}" type="datetime1">
              <a:rPr lang="en-CA" smtClean="0"/>
              <a:t>2019-07-25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Alliance Planning and Environmental Consulting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C88-EE06-AD41-8873-DF8AB690A188}" type="datetime1">
              <a:rPr lang="en-CA" smtClean="0"/>
              <a:t>2019-07-25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/>
          <a:p>
            <a:r>
              <a:rPr lang="en-US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Alliance Planning and Environmental Consulting Inc.</a:t>
            </a:r>
            <a:endParaRPr lang="en-US" sz="800" kern="1400" dirty="0">
              <a:solidFill>
                <a:srgbClr val="21212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9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FC03-84EC-6B4F-96E0-CB92C4F9C8EB}" type="datetime1">
              <a:rPr lang="en-CA" smtClean="0"/>
              <a:t>2019-07-25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Alliance Planning and Environmental Consulting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7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0901-FAD2-5643-A003-87C85DA22EF7}" type="datetime1">
              <a:rPr lang="en-CA" smtClean="0"/>
              <a:t>2019-07-25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Alliance Planning and Environmental Consulting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834-E9E1-D34C-9A19-D9E68FD2F10A}" type="datetime1">
              <a:rPr lang="en-CA" smtClean="0"/>
              <a:t>2019-07-25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Alliance Planning and Environmental Consulting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0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1BF-BDC5-5046-B6D1-5821AE1FBA4B}" type="datetime1">
              <a:rPr lang="en-CA" smtClean="0"/>
              <a:t>2019-07-25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Alliance Planning and Environmental Consulting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80F5-024E-C74C-A268-3C18748B52A0}" type="datetime1">
              <a:rPr lang="en-CA" smtClean="0"/>
              <a:t>2019-07-25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Alliance Planning and Environmental Consulting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4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28774"/>
            <a:ext cx="10515600" cy="4304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00E6C-66FD-CB41-A385-73216508BAD2}" type="datetime1">
              <a:rPr lang="en-CA" smtClean="0"/>
              <a:t>2019-07-25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Alliance Planning and Environmental Consulting Inc.</a:t>
            </a:r>
            <a:endParaRPr lang="en-US" sz="800" kern="1400" dirty="0">
              <a:solidFill>
                <a:srgbClr val="21212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Slide </a:t>
            </a:r>
            <a:fld id="{CE15F772-C510-B945-AE82-FB28117C55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838200" y="5729289"/>
            <a:ext cx="10515600" cy="537368"/>
          </a:xfrm>
          <a:custGeom>
            <a:avLst/>
            <a:gdLst>
              <a:gd name="T0" fmla="*/ 16590 w 16590"/>
              <a:gd name="T1" fmla="*/ 174 h 2612"/>
              <a:gd name="T2" fmla="*/ 16054 w 16590"/>
              <a:gd name="T3" fmla="*/ 664 h 2612"/>
              <a:gd name="T4" fmla="*/ 15336 w 16590"/>
              <a:gd name="T5" fmla="*/ 1100 h 2612"/>
              <a:gd name="T6" fmla="*/ 14462 w 16590"/>
              <a:gd name="T7" fmla="*/ 1480 h 2612"/>
              <a:gd name="T8" fmla="*/ 13457 w 16590"/>
              <a:gd name="T9" fmla="*/ 1804 h 2612"/>
              <a:gd name="T10" fmla="*/ 12343 w 16590"/>
              <a:gd name="T11" fmla="*/ 2074 h 2612"/>
              <a:gd name="T12" fmla="*/ 11146 w 16590"/>
              <a:gd name="T13" fmla="*/ 2288 h 2612"/>
              <a:gd name="T14" fmla="*/ 9892 w 16590"/>
              <a:gd name="T15" fmla="*/ 2448 h 2612"/>
              <a:gd name="T16" fmla="*/ 8602 w 16590"/>
              <a:gd name="T17" fmla="*/ 2554 h 2612"/>
              <a:gd name="T18" fmla="*/ 7303 w 16590"/>
              <a:gd name="T19" fmla="*/ 2606 h 2612"/>
              <a:gd name="T20" fmla="*/ 6019 w 16590"/>
              <a:gd name="T21" fmla="*/ 2605 h 2612"/>
              <a:gd name="T22" fmla="*/ 4774 w 16590"/>
              <a:gd name="T23" fmla="*/ 2550 h 2612"/>
              <a:gd name="T24" fmla="*/ 3594 w 16590"/>
              <a:gd name="T25" fmla="*/ 2442 h 2612"/>
              <a:gd name="T26" fmla="*/ 2501 w 16590"/>
              <a:gd name="T27" fmla="*/ 2282 h 2612"/>
              <a:gd name="T28" fmla="*/ 1522 w 16590"/>
              <a:gd name="T29" fmla="*/ 2069 h 2612"/>
              <a:gd name="T30" fmla="*/ 680 w 16590"/>
              <a:gd name="T31" fmla="*/ 1804 h 2612"/>
              <a:gd name="T32" fmla="*/ 0 w 16590"/>
              <a:gd name="T33" fmla="*/ 1487 h 2612"/>
              <a:gd name="T34" fmla="*/ 328 w 16590"/>
              <a:gd name="T35" fmla="*/ 1576 h 2612"/>
              <a:gd name="T36" fmla="*/ 1109 w 16590"/>
              <a:gd name="T37" fmla="*/ 1851 h 2612"/>
              <a:gd name="T38" fmla="*/ 2038 w 16590"/>
              <a:gd name="T39" fmla="*/ 2074 h 2612"/>
              <a:gd name="T40" fmla="*/ 3090 w 16590"/>
              <a:gd name="T41" fmla="*/ 2246 h 2612"/>
              <a:gd name="T42" fmla="*/ 4241 w 16590"/>
              <a:gd name="T43" fmla="*/ 2368 h 2612"/>
              <a:gd name="T44" fmla="*/ 5464 w 16590"/>
              <a:gd name="T45" fmla="*/ 2439 h 2612"/>
              <a:gd name="T46" fmla="*/ 6738 w 16590"/>
              <a:gd name="T47" fmla="*/ 2458 h 2612"/>
              <a:gd name="T48" fmla="*/ 8035 w 16590"/>
              <a:gd name="T49" fmla="*/ 2425 h 2612"/>
              <a:gd name="T50" fmla="*/ 9333 w 16590"/>
              <a:gd name="T51" fmla="*/ 2338 h 2612"/>
              <a:gd name="T52" fmla="*/ 10606 w 16590"/>
              <a:gd name="T53" fmla="*/ 2201 h 2612"/>
              <a:gd name="T54" fmla="*/ 11831 w 16590"/>
              <a:gd name="T55" fmla="*/ 2009 h 2612"/>
              <a:gd name="T56" fmla="*/ 12982 w 16590"/>
              <a:gd name="T57" fmla="*/ 1765 h 2612"/>
              <a:gd name="T58" fmla="*/ 14034 w 16590"/>
              <a:gd name="T59" fmla="*/ 1467 h 2612"/>
              <a:gd name="T60" fmla="*/ 14963 w 16590"/>
              <a:gd name="T61" fmla="*/ 1116 h 2612"/>
              <a:gd name="T62" fmla="*/ 15746 w 16590"/>
              <a:gd name="T63" fmla="*/ 710 h 2612"/>
              <a:gd name="T64" fmla="*/ 16357 w 16590"/>
              <a:gd name="T65" fmla="*/ 251 h 2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590" h="2612">
                <a:moveTo>
                  <a:pt x="16590" y="0"/>
                </a:moveTo>
                <a:lnTo>
                  <a:pt x="16590" y="174"/>
                </a:lnTo>
                <a:lnTo>
                  <a:pt x="16346" y="426"/>
                </a:lnTo>
                <a:lnTo>
                  <a:pt x="16054" y="664"/>
                </a:lnTo>
                <a:lnTo>
                  <a:pt x="15716" y="889"/>
                </a:lnTo>
                <a:lnTo>
                  <a:pt x="15336" y="1100"/>
                </a:lnTo>
                <a:lnTo>
                  <a:pt x="14918" y="1297"/>
                </a:lnTo>
                <a:lnTo>
                  <a:pt x="14462" y="1480"/>
                </a:lnTo>
                <a:lnTo>
                  <a:pt x="13975" y="1649"/>
                </a:lnTo>
                <a:lnTo>
                  <a:pt x="13457" y="1804"/>
                </a:lnTo>
                <a:lnTo>
                  <a:pt x="12912" y="1945"/>
                </a:lnTo>
                <a:lnTo>
                  <a:pt x="12343" y="2074"/>
                </a:lnTo>
                <a:lnTo>
                  <a:pt x="11754" y="2187"/>
                </a:lnTo>
                <a:lnTo>
                  <a:pt x="11146" y="2288"/>
                </a:lnTo>
                <a:lnTo>
                  <a:pt x="10524" y="2375"/>
                </a:lnTo>
                <a:lnTo>
                  <a:pt x="9892" y="2448"/>
                </a:lnTo>
                <a:lnTo>
                  <a:pt x="9249" y="2508"/>
                </a:lnTo>
                <a:lnTo>
                  <a:pt x="8602" y="2554"/>
                </a:lnTo>
                <a:lnTo>
                  <a:pt x="7952" y="2587"/>
                </a:lnTo>
                <a:lnTo>
                  <a:pt x="7303" y="2606"/>
                </a:lnTo>
                <a:lnTo>
                  <a:pt x="6658" y="2612"/>
                </a:lnTo>
                <a:lnTo>
                  <a:pt x="6019" y="2605"/>
                </a:lnTo>
                <a:lnTo>
                  <a:pt x="5390" y="2584"/>
                </a:lnTo>
                <a:lnTo>
                  <a:pt x="4774" y="2550"/>
                </a:lnTo>
                <a:lnTo>
                  <a:pt x="4174" y="2503"/>
                </a:lnTo>
                <a:lnTo>
                  <a:pt x="3594" y="2442"/>
                </a:lnTo>
                <a:lnTo>
                  <a:pt x="3035" y="2368"/>
                </a:lnTo>
                <a:lnTo>
                  <a:pt x="2501" y="2282"/>
                </a:lnTo>
                <a:lnTo>
                  <a:pt x="1996" y="2182"/>
                </a:lnTo>
                <a:lnTo>
                  <a:pt x="1522" y="2069"/>
                </a:lnTo>
                <a:lnTo>
                  <a:pt x="1082" y="1943"/>
                </a:lnTo>
                <a:lnTo>
                  <a:pt x="680" y="1804"/>
                </a:lnTo>
                <a:lnTo>
                  <a:pt x="318" y="1652"/>
                </a:lnTo>
                <a:lnTo>
                  <a:pt x="0" y="1487"/>
                </a:lnTo>
                <a:lnTo>
                  <a:pt x="0" y="1420"/>
                </a:lnTo>
                <a:lnTo>
                  <a:pt x="328" y="1576"/>
                </a:lnTo>
                <a:lnTo>
                  <a:pt x="699" y="1719"/>
                </a:lnTo>
                <a:lnTo>
                  <a:pt x="1109" y="1851"/>
                </a:lnTo>
                <a:lnTo>
                  <a:pt x="1557" y="1968"/>
                </a:lnTo>
                <a:lnTo>
                  <a:pt x="2038" y="2074"/>
                </a:lnTo>
                <a:lnTo>
                  <a:pt x="2551" y="2167"/>
                </a:lnTo>
                <a:lnTo>
                  <a:pt x="3090" y="2246"/>
                </a:lnTo>
                <a:lnTo>
                  <a:pt x="3655" y="2314"/>
                </a:lnTo>
                <a:lnTo>
                  <a:pt x="4241" y="2368"/>
                </a:lnTo>
                <a:lnTo>
                  <a:pt x="4844" y="2410"/>
                </a:lnTo>
                <a:lnTo>
                  <a:pt x="5464" y="2439"/>
                </a:lnTo>
                <a:lnTo>
                  <a:pt x="6096" y="2455"/>
                </a:lnTo>
                <a:lnTo>
                  <a:pt x="6738" y="2458"/>
                </a:lnTo>
                <a:lnTo>
                  <a:pt x="7385" y="2447"/>
                </a:lnTo>
                <a:lnTo>
                  <a:pt x="8035" y="2425"/>
                </a:lnTo>
                <a:lnTo>
                  <a:pt x="8686" y="2388"/>
                </a:lnTo>
                <a:lnTo>
                  <a:pt x="9333" y="2338"/>
                </a:lnTo>
                <a:lnTo>
                  <a:pt x="9974" y="2276"/>
                </a:lnTo>
                <a:lnTo>
                  <a:pt x="10606" y="2201"/>
                </a:lnTo>
                <a:lnTo>
                  <a:pt x="11226" y="2111"/>
                </a:lnTo>
                <a:lnTo>
                  <a:pt x="11831" y="2009"/>
                </a:lnTo>
                <a:lnTo>
                  <a:pt x="12417" y="1893"/>
                </a:lnTo>
                <a:lnTo>
                  <a:pt x="12982" y="1765"/>
                </a:lnTo>
                <a:lnTo>
                  <a:pt x="13521" y="1623"/>
                </a:lnTo>
                <a:lnTo>
                  <a:pt x="14034" y="1467"/>
                </a:lnTo>
                <a:lnTo>
                  <a:pt x="14515" y="1299"/>
                </a:lnTo>
                <a:lnTo>
                  <a:pt x="14963" y="1116"/>
                </a:lnTo>
                <a:lnTo>
                  <a:pt x="15375" y="919"/>
                </a:lnTo>
                <a:lnTo>
                  <a:pt x="15746" y="710"/>
                </a:lnTo>
                <a:lnTo>
                  <a:pt x="16075" y="487"/>
                </a:lnTo>
                <a:lnTo>
                  <a:pt x="16357" y="251"/>
                </a:lnTo>
                <a:lnTo>
                  <a:pt x="1659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100000"/>
                  <a:lumOff val="0"/>
                  <a:gamma/>
                  <a:tint val="11765"/>
                  <a:invGamma/>
                </a:schemeClr>
              </a:gs>
              <a:gs pos="50000">
                <a:schemeClr val="accent2">
                  <a:lumMod val="100000"/>
                  <a:lumOff val="0"/>
                  <a:alpha val="75000"/>
                </a:schemeClr>
              </a:gs>
              <a:gs pos="100000">
                <a:schemeClr val="accent2">
                  <a:lumMod val="100000"/>
                  <a:lumOff val="0"/>
                  <a:gamma/>
                  <a:tint val="1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10859770" y="365125"/>
            <a:ext cx="494030" cy="1252855"/>
          </a:xfrm>
          <a:custGeom>
            <a:avLst/>
            <a:gdLst>
              <a:gd name="T0" fmla="*/ 0 w 1376"/>
              <a:gd name="T1" fmla="*/ 0 h 3365"/>
              <a:gd name="T2" fmla="*/ 1376 w 1376"/>
              <a:gd name="T3" fmla="*/ 0 h 3365"/>
              <a:gd name="T4" fmla="*/ 1376 w 1376"/>
              <a:gd name="T5" fmla="*/ 3365 h 3365"/>
              <a:gd name="T6" fmla="*/ 1363 w 1376"/>
              <a:gd name="T7" fmla="*/ 3134 h 3365"/>
              <a:gd name="T8" fmla="*/ 1351 w 1376"/>
              <a:gd name="T9" fmla="*/ 2914 h 3365"/>
              <a:gd name="T10" fmla="*/ 1338 w 1376"/>
              <a:gd name="T11" fmla="*/ 2706 h 3365"/>
              <a:gd name="T12" fmla="*/ 1325 w 1376"/>
              <a:gd name="T13" fmla="*/ 2507 h 3365"/>
              <a:gd name="T14" fmla="*/ 1310 w 1376"/>
              <a:gd name="T15" fmla="*/ 2320 h 3365"/>
              <a:gd name="T16" fmla="*/ 1295 w 1376"/>
              <a:gd name="T17" fmla="*/ 2141 h 3365"/>
              <a:gd name="T18" fmla="*/ 1277 w 1376"/>
              <a:gd name="T19" fmla="*/ 1973 h 3365"/>
              <a:gd name="T20" fmla="*/ 1260 w 1376"/>
              <a:gd name="T21" fmla="*/ 1813 h 3365"/>
              <a:gd name="T22" fmla="*/ 1240 w 1376"/>
              <a:gd name="T23" fmla="*/ 1663 h 3365"/>
              <a:gd name="T24" fmla="*/ 1218 w 1376"/>
              <a:gd name="T25" fmla="*/ 1523 h 3365"/>
              <a:gd name="T26" fmla="*/ 1195 w 1376"/>
              <a:gd name="T27" fmla="*/ 1389 h 3365"/>
              <a:gd name="T28" fmla="*/ 1169 w 1376"/>
              <a:gd name="T29" fmla="*/ 1265 h 3365"/>
              <a:gd name="T30" fmla="*/ 1142 w 1376"/>
              <a:gd name="T31" fmla="*/ 1149 h 3365"/>
              <a:gd name="T32" fmla="*/ 1112 w 1376"/>
              <a:gd name="T33" fmla="*/ 1039 h 3365"/>
              <a:gd name="T34" fmla="*/ 1080 w 1376"/>
              <a:gd name="T35" fmla="*/ 937 h 3365"/>
              <a:gd name="T36" fmla="*/ 1046 w 1376"/>
              <a:gd name="T37" fmla="*/ 842 h 3365"/>
              <a:gd name="T38" fmla="*/ 1008 w 1376"/>
              <a:gd name="T39" fmla="*/ 753 h 3365"/>
              <a:gd name="T40" fmla="*/ 967 w 1376"/>
              <a:gd name="T41" fmla="*/ 671 h 3365"/>
              <a:gd name="T42" fmla="*/ 924 w 1376"/>
              <a:gd name="T43" fmla="*/ 595 h 3365"/>
              <a:gd name="T44" fmla="*/ 877 w 1376"/>
              <a:gd name="T45" fmla="*/ 524 h 3365"/>
              <a:gd name="T46" fmla="*/ 826 w 1376"/>
              <a:gd name="T47" fmla="*/ 458 h 3365"/>
              <a:gd name="T48" fmla="*/ 772 w 1376"/>
              <a:gd name="T49" fmla="*/ 398 h 3365"/>
              <a:gd name="T50" fmla="*/ 714 w 1376"/>
              <a:gd name="T51" fmla="*/ 342 h 3365"/>
              <a:gd name="T52" fmla="*/ 653 w 1376"/>
              <a:gd name="T53" fmla="*/ 291 h 3365"/>
              <a:gd name="T54" fmla="*/ 587 w 1376"/>
              <a:gd name="T55" fmla="*/ 243 h 3365"/>
              <a:gd name="T56" fmla="*/ 517 w 1376"/>
              <a:gd name="T57" fmla="*/ 199 h 3365"/>
              <a:gd name="T58" fmla="*/ 443 w 1376"/>
              <a:gd name="T59" fmla="*/ 159 h 3365"/>
              <a:gd name="T60" fmla="*/ 364 w 1376"/>
              <a:gd name="T61" fmla="*/ 123 h 3365"/>
              <a:gd name="T62" fmla="*/ 280 w 1376"/>
              <a:gd name="T63" fmla="*/ 89 h 3365"/>
              <a:gd name="T64" fmla="*/ 192 w 1376"/>
              <a:gd name="T65" fmla="*/ 57 h 3365"/>
              <a:gd name="T66" fmla="*/ 98 w 1376"/>
              <a:gd name="T67" fmla="*/ 27 h 3365"/>
              <a:gd name="T68" fmla="*/ 0 w 1376"/>
              <a:gd name="T69" fmla="*/ 0 h 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76" h="3365">
                <a:moveTo>
                  <a:pt x="0" y="0"/>
                </a:moveTo>
                <a:lnTo>
                  <a:pt x="1376" y="0"/>
                </a:lnTo>
                <a:lnTo>
                  <a:pt x="1376" y="3365"/>
                </a:lnTo>
                <a:lnTo>
                  <a:pt x="1363" y="3134"/>
                </a:lnTo>
                <a:lnTo>
                  <a:pt x="1351" y="2914"/>
                </a:lnTo>
                <a:lnTo>
                  <a:pt x="1338" y="2706"/>
                </a:lnTo>
                <a:lnTo>
                  <a:pt x="1325" y="2507"/>
                </a:lnTo>
                <a:lnTo>
                  <a:pt x="1310" y="2320"/>
                </a:lnTo>
                <a:lnTo>
                  <a:pt x="1295" y="2141"/>
                </a:lnTo>
                <a:lnTo>
                  <a:pt x="1277" y="1973"/>
                </a:lnTo>
                <a:lnTo>
                  <a:pt x="1260" y="1813"/>
                </a:lnTo>
                <a:lnTo>
                  <a:pt x="1240" y="1663"/>
                </a:lnTo>
                <a:lnTo>
                  <a:pt x="1218" y="1523"/>
                </a:lnTo>
                <a:lnTo>
                  <a:pt x="1195" y="1389"/>
                </a:lnTo>
                <a:lnTo>
                  <a:pt x="1169" y="1265"/>
                </a:lnTo>
                <a:lnTo>
                  <a:pt x="1142" y="1149"/>
                </a:lnTo>
                <a:lnTo>
                  <a:pt x="1112" y="1039"/>
                </a:lnTo>
                <a:lnTo>
                  <a:pt x="1080" y="937"/>
                </a:lnTo>
                <a:lnTo>
                  <a:pt x="1046" y="842"/>
                </a:lnTo>
                <a:lnTo>
                  <a:pt x="1008" y="753"/>
                </a:lnTo>
                <a:lnTo>
                  <a:pt x="967" y="671"/>
                </a:lnTo>
                <a:lnTo>
                  <a:pt x="924" y="595"/>
                </a:lnTo>
                <a:lnTo>
                  <a:pt x="877" y="524"/>
                </a:lnTo>
                <a:lnTo>
                  <a:pt x="826" y="458"/>
                </a:lnTo>
                <a:lnTo>
                  <a:pt x="772" y="398"/>
                </a:lnTo>
                <a:lnTo>
                  <a:pt x="714" y="342"/>
                </a:lnTo>
                <a:lnTo>
                  <a:pt x="653" y="291"/>
                </a:lnTo>
                <a:lnTo>
                  <a:pt x="587" y="243"/>
                </a:lnTo>
                <a:lnTo>
                  <a:pt x="517" y="199"/>
                </a:lnTo>
                <a:lnTo>
                  <a:pt x="443" y="159"/>
                </a:lnTo>
                <a:lnTo>
                  <a:pt x="364" y="123"/>
                </a:lnTo>
                <a:lnTo>
                  <a:pt x="280" y="89"/>
                </a:lnTo>
                <a:lnTo>
                  <a:pt x="192" y="57"/>
                </a:lnTo>
                <a:lnTo>
                  <a:pt x="98" y="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100000"/>
              <a:lumOff val="0"/>
              <a:alpha val="850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2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EF7C4-341D-914D-9D83-B41B29BB916B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8F6CC-8A91-5F41-80EC-8701A714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3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06541" y="512956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086" y="1842655"/>
            <a:ext cx="4098914" cy="1911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1564" y="3879236"/>
            <a:ext cx="4530436" cy="297876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038" y="0"/>
            <a:ext cx="5569749" cy="37545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63000"/>
                    </a14:imgEffect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086" y="0"/>
            <a:ext cx="4098913" cy="171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4"/>
          <a:stretch/>
        </p:blipFill>
        <p:spPr>
          <a:xfrm>
            <a:off x="-622" y="3879237"/>
            <a:ext cx="7537495" cy="29787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2" y="0"/>
            <a:ext cx="2257361" cy="375458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8058" y="4752091"/>
            <a:ext cx="5691420" cy="1233053"/>
          </a:xfrm>
          <a:solidFill>
            <a:schemeClr val="bg1">
              <a:alpha val="71000"/>
            </a:schemeClr>
          </a:solidFill>
        </p:spPr>
        <p:txBody>
          <a:bodyPr>
            <a:noAutofit/>
          </a:bodyPr>
          <a:lstStyle/>
          <a:p>
            <a:r>
              <a:rPr lang="en-US" sz="8600" b="1" dirty="0" err="1"/>
              <a:t>Bienvenue</a:t>
            </a:r>
            <a:r>
              <a:rPr lang="en-US" sz="86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4291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B023-CEFD-1143-9BC0-78F1C4C5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 province – </a:t>
            </a:r>
            <a:r>
              <a:rPr lang="en-CA" dirty="0" err="1"/>
              <a:t>Contexte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73CE9-6D4E-E94B-BC58-A03603A72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383 </a:t>
            </a:r>
            <a:r>
              <a:rPr lang="en-CA" dirty="0" err="1"/>
              <a:t>communautés</a:t>
            </a:r>
            <a:r>
              <a:rPr lang="en-CA" dirty="0"/>
              <a:t> de </a:t>
            </a:r>
            <a:r>
              <a:rPr lang="en-CA" dirty="0" err="1"/>
              <a:t>différentes</a:t>
            </a:r>
            <a:r>
              <a:rPr lang="en-CA" dirty="0"/>
              <a:t> </a:t>
            </a:r>
            <a:r>
              <a:rPr lang="en-CA" dirty="0" err="1"/>
              <a:t>tailles</a:t>
            </a:r>
            <a:r>
              <a:rPr lang="en-CA" dirty="0"/>
              <a:t> et </a:t>
            </a:r>
            <a:r>
              <a:rPr lang="en-CA" dirty="0" err="1"/>
              <a:t>formes</a:t>
            </a:r>
            <a:r>
              <a:rPr lang="en-CA" dirty="0"/>
              <a:t> </a:t>
            </a:r>
            <a:r>
              <a:rPr lang="en-CA" dirty="0" err="1"/>
              <a:t>d’administration</a:t>
            </a:r>
            <a:endParaRPr lang="en-CA" dirty="0"/>
          </a:p>
          <a:p>
            <a:r>
              <a:rPr lang="en-CA" dirty="0"/>
              <a:t>&gt;90% </a:t>
            </a:r>
            <a:r>
              <a:rPr lang="en-CA" dirty="0" err="1"/>
              <a:t>terres</a:t>
            </a:r>
            <a:r>
              <a:rPr lang="en-CA" dirty="0"/>
              <a:t> </a:t>
            </a:r>
            <a:r>
              <a:rPr lang="en-CA" dirty="0" err="1"/>
              <a:t>boisées</a:t>
            </a:r>
            <a:r>
              <a:rPr lang="en-CA" dirty="0"/>
              <a:t> – 46% du </a:t>
            </a:r>
            <a:r>
              <a:rPr lang="en-CA" dirty="0" err="1"/>
              <a:t>territoire</a:t>
            </a:r>
            <a:r>
              <a:rPr lang="en-CA" dirty="0"/>
              <a:t> </a:t>
            </a:r>
            <a:r>
              <a:rPr lang="en-CA" dirty="0" err="1"/>
              <a:t>appartenu</a:t>
            </a:r>
            <a:r>
              <a:rPr lang="en-CA" dirty="0"/>
              <a:t> par la </a:t>
            </a:r>
            <a:r>
              <a:rPr lang="en-CA" dirty="0" err="1"/>
              <a:t>Couronne</a:t>
            </a:r>
            <a:r>
              <a:rPr lang="en-CA" dirty="0"/>
              <a:t> </a:t>
            </a:r>
          </a:p>
          <a:p>
            <a:r>
              <a:rPr lang="en-CA" dirty="0"/>
              <a:t>&gt;60% du </a:t>
            </a:r>
            <a:r>
              <a:rPr lang="en-CA" dirty="0" err="1"/>
              <a:t>territoire</a:t>
            </a:r>
            <a:r>
              <a:rPr lang="en-CA" dirty="0"/>
              <a:t> sans </a:t>
            </a:r>
            <a:r>
              <a:rPr lang="en-CA" dirty="0" err="1"/>
              <a:t>planification</a:t>
            </a:r>
            <a:r>
              <a:rPr lang="en-CA" dirty="0"/>
              <a:t> </a:t>
            </a:r>
          </a:p>
          <a:p>
            <a:r>
              <a:rPr lang="en-CA" dirty="0"/>
              <a:t>50-50 rural / </a:t>
            </a:r>
            <a:r>
              <a:rPr lang="en-CA" dirty="0" err="1"/>
              <a:t>urbain</a:t>
            </a:r>
            <a:r>
              <a:rPr lang="en-CA" dirty="0"/>
              <a:t> </a:t>
            </a:r>
          </a:p>
          <a:p>
            <a:r>
              <a:rPr lang="en-CA" dirty="0" err="1"/>
              <a:t>Vieillissement</a:t>
            </a:r>
            <a:r>
              <a:rPr lang="en-CA" dirty="0"/>
              <a:t> de la population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549F3-BCDF-974D-8AFF-87ABF515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kern="140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Alliance Planning and Environmental Consulting Inc.</a:t>
            </a:r>
            <a:endParaRPr lang="en-US" sz="800" kern="1400" dirty="0">
              <a:solidFill>
                <a:srgbClr val="21212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AAC18-4E0F-904F-B11B-B55027BFF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66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Perte de terres en raison de l’aménagement</a:t>
            </a:r>
          </a:p>
          <a:p>
            <a:endParaRPr lang="fr-CA" dirty="0"/>
          </a:p>
          <a:p>
            <a:r>
              <a:rPr lang="fr-CA" dirty="0"/>
              <a:t>Propriétaire collectif à l’extérieur de la province</a:t>
            </a:r>
          </a:p>
          <a:p>
            <a:endParaRPr lang="fr-CA" dirty="0"/>
          </a:p>
          <a:p>
            <a:r>
              <a:rPr lang="fr-CA" dirty="0"/>
              <a:t>Sécurité alimentaire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kern="140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Alliance Planning and Environmental Consulting Inc.</a:t>
            </a:r>
            <a:endParaRPr lang="en-US" sz="800" kern="1400" dirty="0">
              <a:solidFill>
                <a:srgbClr val="21212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64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Communauté</a:t>
            </a:r>
            <a:r>
              <a:rPr lang="en-US" dirty="0"/>
              <a:t> et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Étalement urbain</a:t>
            </a:r>
          </a:p>
          <a:p>
            <a:endParaRPr lang="en-US" dirty="0"/>
          </a:p>
          <a:p>
            <a:r>
              <a:rPr lang="en-CA" dirty="0"/>
              <a:t>Division entre les zones </a:t>
            </a:r>
            <a:r>
              <a:rPr lang="en-CA" dirty="0" err="1"/>
              <a:t>urbaines</a:t>
            </a:r>
            <a:r>
              <a:rPr lang="en-CA" dirty="0"/>
              <a:t> et </a:t>
            </a:r>
            <a:r>
              <a:rPr lang="en-CA" dirty="0" err="1"/>
              <a:t>rurales</a:t>
            </a:r>
            <a:endParaRPr lang="en-US" dirty="0"/>
          </a:p>
          <a:p>
            <a:endParaRPr lang="en-US" dirty="0"/>
          </a:p>
          <a:p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kern="140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Alliance Planning and Environmental Consulting Inc.</a:t>
            </a:r>
            <a:endParaRPr lang="en-US" sz="800" kern="1400" dirty="0">
              <a:solidFill>
                <a:srgbClr val="21212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9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Aménagement du territoire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Types de peuplement – effets à long terme de la croissance non planifiée</a:t>
            </a:r>
          </a:p>
          <a:p>
            <a:endParaRPr lang="fr-CA" dirty="0"/>
          </a:p>
          <a:p>
            <a:r>
              <a:rPr lang="fr-CA" dirty="0"/>
              <a:t>Durabilité de « la croissance à tout prix »</a:t>
            </a:r>
          </a:p>
          <a:p>
            <a:endParaRPr lang="fr-CA" dirty="0"/>
          </a:p>
          <a:p>
            <a:r>
              <a:rPr lang="fr-CA" dirty="0"/>
              <a:t>Faire correspondre les usages pertinents et les emplacements appropriés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kern="140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Alliance Planning and Environmental Consulting Inc.</a:t>
            </a:r>
            <a:endParaRPr lang="en-US" sz="800" kern="1400" dirty="0">
              <a:solidFill>
                <a:srgbClr val="21212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6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Milieu naturel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Risques d’inondation – développement dans les plaines inondables</a:t>
            </a:r>
          </a:p>
          <a:p>
            <a:endParaRPr lang="fr-CA" dirty="0"/>
          </a:p>
          <a:p>
            <a:r>
              <a:rPr lang="fr-CA" dirty="0"/>
              <a:t>Protection des zones côtières – 5500 km de littoral</a:t>
            </a:r>
          </a:p>
          <a:p>
            <a:endParaRPr lang="fr-CA" dirty="0"/>
          </a:p>
          <a:p>
            <a:r>
              <a:rPr lang="fr-CA" dirty="0"/>
              <a:t>Effets des changements climatiques – gestion des eaux pluviales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kern="140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Alliance Planning and Environmental Consulting Inc.</a:t>
            </a:r>
            <a:endParaRPr lang="en-US" sz="800" kern="1400" dirty="0">
              <a:solidFill>
                <a:srgbClr val="21212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37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2071-043B-6C42-8B3A-F0276CC11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Une</a:t>
            </a:r>
            <a:r>
              <a:rPr lang="en-CA" dirty="0"/>
              <a:t> nouvelle </a:t>
            </a:r>
            <a:r>
              <a:rPr lang="en-CA" dirty="0" err="1"/>
              <a:t>approche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01908-F360-9347-9763-ED853AAB1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Il y a un usage </a:t>
            </a:r>
            <a:r>
              <a:rPr lang="en-CA" dirty="0" err="1"/>
              <a:t>idéal</a:t>
            </a:r>
            <a:r>
              <a:rPr lang="en-CA" dirty="0"/>
              <a:t> pour </a:t>
            </a:r>
            <a:r>
              <a:rPr lang="en-CA" dirty="0" err="1"/>
              <a:t>chaque</a:t>
            </a:r>
            <a:r>
              <a:rPr lang="en-CA" dirty="0"/>
              <a:t> site. Il y a un site </a:t>
            </a:r>
            <a:r>
              <a:rPr lang="en-CA" dirty="0" err="1"/>
              <a:t>idéal</a:t>
            </a:r>
            <a:r>
              <a:rPr lang="en-CA" dirty="0"/>
              <a:t> pour </a:t>
            </a:r>
            <a:r>
              <a:rPr lang="en-CA" dirty="0" err="1"/>
              <a:t>chaque</a:t>
            </a:r>
            <a:r>
              <a:rPr lang="en-CA"/>
              <a:t> usage</a:t>
            </a:r>
            <a:r>
              <a:rPr lang="en-CA" dirty="0"/>
              <a:t>. </a:t>
            </a:r>
            <a:endParaRPr lang="en-CA" b="1" dirty="0"/>
          </a:p>
          <a:p>
            <a:pPr lvl="8"/>
            <a:endParaRPr lang="en-CA" b="1" dirty="0"/>
          </a:p>
          <a:p>
            <a:pPr marL="3657600" lvl="8" indent="0">
              <a:buNone/>
            </a:pPr>
            <a:r>
              <a:rPr lang="en-CA" b="1" dirty="0"/>
              <a:t>John </a:t>
            </a:r>
            <a:r>
              <a:rPr lang="en-CA" b="1" dirty="0" err="1"/>
              <a:t>Ormsbee</a:t>
            </a:r>
            <a:r>
              <a:rPr lang="en-CA" b="1" dirty="0"/>
              <a:t> Simonds – </a:t>
            </a:r>
            <a:r>
              <a:rPr lang="en-CA" b="1" dirty="0" err="1"/>
              <a:t>architecte</a:t>
            </a:r>
            <a:r>
              <a:rPr lang="en-CA" b="1" dirty="0"/>
              <a:t> </a:t>
            </a:r>
            <a:r>
              <a:rPr lang="en-CA" b="1" dirty="0" err="1"/>
              <a:t>paysagiste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21273-39F9-4C48-B8BC-ECA3EF16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kern="140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Alliance Planning and Environmental Consulting Inc.</a:t>
            </a:r>
            <a:endParaRPr lang="en-US" sz="800" kern="1400" dirty="0">
              <a:solidFill>
                <a:srgbClr val="21212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D21C6-321D-B04F-8180-FF8B15F4A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62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Énoncés d’intérêt provincial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Résilience (adaptation aux changements climatiques)</a:t>
            </a:r>
          </a:p>
          <a:p>
            <a:r>
              <a:rPr lang="fr-CA" dirty="0"/>
              <a:t>Réduction des risques d’inondation</a:t>
            </a:r>
          </a:p>
          <a:p>
            <a:r>
              <a:rPr lang="fr-CA" dirty="0"/>
              <a:t>Santé et environnement bâti</a:t>
            </a:r>
          </a:p>
          <a:p>
            <a:r>
              <a:rPr lang="fr-CA" dirty="0"/>
              <a:t>Aménagement du littoral</a:t>
            </a:r>
          </a:p>
          <a:p>
            <a:r>
              <a:rPr lang="fr-CA" dirty="0"/>
              <a:t>Planification liée aux infrastructures et aux transports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CA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Alliance Planning and </a:t>
            </a:r>
            <a:r>
              <a:rPr lang="fr-CA" b="1" kern="1400" dirty="0" err="1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Environmental</a:t>
            </a:r>
            <a:r>
              <a:rPr lang="fr-CA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 Consulting Inc.</a:t>
            </a:r>
            <a:endParaRPr lang="fr-CA" sz="800" kern="1400" dirty="0">
              <a:solidFill>
                <a:srgbClr val="21212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984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/>
              <a:t>Résilience (adaptation aux changements climatiques)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918" y="1628775"/>
            <a:ext cx="7648164" cy="430371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17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12920" cy="365125"/>
          </a:xfrm>
        </p:spPr>
        <p:txBody>
          <a:bodyPr/>
          <a:lstStyle/>
          <a:p>
            <a:r>
              <a:rPr lang="fr-CA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Alliance Planning and </a:t>
            </a:r>
            <a:r>
              <a:rPr lang="fr-CA" b="1" kern="1400" dirty="0" err="1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Environmental</a:t>
            </a:r>
            <a:r>
              <a:rPr lang="fr-CA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 Consulting Inc.</a:t>
            </a:r>
            <a:endParaRPr lang="fr-CA" sz="800" kern="1400" dirty="0">
              <a:solidFill>
                <a:srgbClr val="21212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3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Réduction des risques d’inondation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215" y="1628775"/>
            <a:ext cx="6455569" cy="43037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Association des urbanistes du Nouveau-Brunswick</a:t>
            </a:r>
            <a:endParaRPr lang="fr-CA" sz="800" kern="1400" dirty="0">
              <a:solidFill>
                <a:srgbClr val="21212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7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Santé et environnement bâti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19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675" y="2845594"/>
            <a:ext cx="8772525" cy="1952625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12920" cy="365125"/>
          </a:xfrm>
        </p:spPr>
        <p:txBody>
          <a:bodyPr/>
          <a:lstStyle/>
          <a:p>
            <a:r>
              <a:rPr lang="fr-CA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Alliance Planning and </a:t>
            </a:r>
            <a:r>
              <a:rPr lang="fr-CA" b="1" kern="1400" dirty="0" err="1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Environmental</a:t>
            </a:r>
            <a:r>
              <a:rPr lang="fr-CA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 Consulting Inc.</a:t>
            </a:r>
            <a:endParaRPr lang="fr-CA" sz="800" kern="1400" dirty="0">
              <a:solidFill>
                <a:srgbClr val="21212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4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CF29CD-38B8-4924-BA11-6D60517487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49" y="1303088"/>
            <a:ext cx="10901471" cy="261635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3295" y="4714365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Présentations</a:t>
            </a:r>
            <a:endParaRPr lang="en-US" sz="6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2332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Santé et environnement bâti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851" y="1287465"/>
            <a:ext cx="4808536" cy="4808536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12920" cy="365125"/>
          </a:xfrm>
        </p:spPr>
        <p:txBody>
          <a:bodyPr/>
          <a:lstStyle/>
          <a:p>
            <a:r>
              <a:rPr lang="fr-CA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Alliance Planning and </a:t>
            </a:r>
            <a:r>
              <a:rPr lang="fr-CA" b="1" kern="1400" dirty="0" err="1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Environmental</a:t>
            </a:r>
            <a:r>
              <a:rPr lang="fr-CA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 Consulting Inc.</a:t>
            </a:r>
            <a:endParaRPr lang="fr-CA" sz="800" kern="1400" dirty="0">
              <a:solidFill>
                <a:srgbClr val="21212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875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Santé et environnement bâti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743" y="1192294"/>
            <a:ext cx="6072713" cy="480056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21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12920" cy="365125"/>
          </a:xfrm>
        </p:spPr>
        <p:txBody>
          <a:bodyPr/>
          <a:lstStyle/>
          <a:p>
            <a:r>
              <a:rPr lang="fr-CA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Alliance Planning and </a:t>
            </a:r>
            <a:r>
              <a:rPr lang="fr-CA" b="1" kern="1400" dirty="0" err="1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Environmental</a:t>
            </a:r>
            <a:r>
              <a:rPr lang="fr-CA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 Consulting Inc.</a:t>
            </a:r>
            <a:endParaRPr lang="fr-CA" sz="800" kern="1400" dirty="0">
              <a:solidFill>
                <a:srgbClr val="21212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98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Aménagement du littoral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143" y="1628775"/>
            <a:ext cx="4303713" cy="430371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22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12920" cy="365125"/>
          </a:xfrm>
        </p:spPr>
        <p:txBody>
          <a:bodyPr/>
          <a:lstStyle/>
          <a:p>
            <a:r>
              <a:rPr lang="fr-CA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Alliance Planning and </a:t>
            </a:r>
            <a:r>
              <a:rPr lang="fr-CA" b="1" kern="1400" dirty="0" err="1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Environmental</a:t>
            </a:r>
            <a:r>
              <a:rPr lang="fr-CA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 Consulting Inc.</a:t>
            </a:r>
            <a:endParaRPr lang="fr-CA" sz="800" kern="1400" dirty="0">
              <a:solidFill>
                <a:srgbClr val="21212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2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/>
              <a:t>Planification liée aux infrastructures et aux transports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164" y="1639711"/>
            <a:ext cx="7369670" cy="400910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23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12920" cy="365125"/>
          </a:xfrm>
        </p:spPr>
        <p:txBody>
          <a:bodyPr/>
          <a:lstStyle/>
          <a:p>
            <a:r>
              <a:rPr lang="fr-CA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Alliance Planning and </a:t>
            </a:r>
            <a:r>
              <a:rPr lang="fr-CA" b="1" kern="1400" dirty="0" err="1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Environmental</a:t>
            </a:r>
            <a:r>
              <a:rPr lang="fr-CA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 Consulting Inc.</a:t>
            </a:r>
            <a:endParaRPr lang="fr-CA" sz="800" kern="1400" dirty="0">
              <a:solidFill>
                <a:srgbClr val="21212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79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/>
              <a:t>Planification liée aux infrastructures et aux transports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24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845" y="1439596"/>
            <a:ext cx="7846423" cy="4787033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12920" cy="365125"/>
          </a:xfrm>
        </p:spPr>
        <p:txBody>
          <a:bodyPr/>
          <a:lstStyle/>
          <a:p>
            <a:r>
              <a:rPr lang="fr-CA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Alliance Planning and </a:t>
            </a:r>
            <a:r>
              <a:rPr lang="fr-CA" b="1" kern="1400" dirty="0" err="1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Environmental</a:t>
            </a:r>
            <a:r>
              <a:rPr lang="fr-CA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 Consulting Inc.</a:t>
            </a:r>
            <a:endParaRPr lang="fr-CA" sz="800" kern="1400" dirty="0">
              <a:solidFill>
                <a:srgbClr val="21212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18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Phase n</a:t>
            </a:r>
            <a:r>
              <a:rPr lang="fr-CA" baseline="30000" dirty="0"/>
              <a:t>o</a:t>
            </a:r>
            <a:r>
              <a:rPr lang="fr-CA" dirty="0"/>
              <a:t> 2 – Mobilisation du 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</a:t>
            </a:r>
            <a:r>
              <a:rPr lang="en-US" dirty="0" err="1"/>
              <a:t>provinciale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4 séances</a:t>
            </a:r>
          </a:p>
          <a:p>
            <a:endParaRPr lang="en-US" dirty="0"/>
          </a:p>
          <a:p>
            <a:r>
              <a:rPr lang="en-US" dirty="0"/>
              <a:t>Discussion </a:t>
            </a:r>
            <a:r>
              <a:rPr lang="en-US" dirty="0" err="1"/>
              <a:t>libre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Échange</a:t>
            </a:r>
            <a:r>
              <a:rPr lang="en-US" dirty="0"/>
              <a:t> </a:t>
            </a:r>
            <a:r>
              <a:rPr lang="en-US" dirty="0" err="1"/>
              <a:t>d’idées</a:t>
            </a:r>
            <a:endParaRPr lang="en-US" dirty="0"/>
          </a:p>
          <a:p>
            <a:endParaRPr lang="en-US" dirty="0"/>
          </a:p>
          <a:p>
            <a:r>
              <a:rPr lang="fr-CA" dirty="0"/>
              <a:t>Soutien lié aux énoncés d’intérêt provincial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25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12920" cy="365125"/>
          </a:xfrm>
        </p:spPr>
        <p:txBody>
          <a:bodyPr/>
          <a:lstStyle/>
          <a:p>
            <a:r>
              <a:rPr lang="fr-CA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Alliance Planning and </a:t>
            </a:r>
            <a:r>
              <a:rPr lang="fr-CA" b="1" kern="1400" dirty="0" err="1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Environmental</a:t>
            </a:r>
            <a:r>
              <a:rPr lang="fr-CA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 Consulting Inc.</a:t>
            </a:r>
            <a:endParaRPr lang="fr-CA" sz="800" kern="1400" dirty="0">
              <a:solidFill>
                <a:srgbClr val="21212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7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5319" y="365125"/>
            <a:ext cx="512011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Objectifs</a:t>
            </a:r>
            <a:r>
              <a:rPr lang="en-US" dirty="0"/>
              <a:t> pour </a:t>
            </a:r>
            <a:r>
              <a:rPr lang="en-US" dirty="0" err="1"/>
              <a:t>aujourd'hui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1" y="2575034"/>
            <a:ext cx="5440679" cy="3588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Favoriser</a:t>
            </a:r>
            <a:r>
              <a:rPr lang="en-US" sz="3200" dirty="0"/>
              <a:t> </a:t>
            </a:r>
            <a:r>
              <a:rPr lang="en-US" sz="3200" dirty="0" err="1"/>
              <a:t>une</a:t>
            </a:r>
            <a:r>
              <a:rPr lang="en-US" sz="3200" dirty="0"/>
              <a:t> </a:t>
            </a:r>
            <a:r>
              <a:rPr lang="en-US" sz="3200" dirty="0" err="1"/>
              <a:t>compréhension</a:t>
            </a:r>
            <a:r>
              <a:rPr lang="en-US" sz="3200" dirty="0"/>
              <a:t> commune de </a:t>
            </a:r>
            <a:r>
              <a:rPr lang="en-US" sz="3200" dirty="0" err="1"/>
              <a:t>ce</a:t>
            </a:r>
            <a:r>
              <a:rPr lang="en-US" sz="3200" dirty="0"/>
              <a:t> qui </a:t>
            </a:r>
            <a:r>
              <a:rPr lang="en-US" sz="3200" dirty="0" err="1"/>
              <a:t>est</a:t>
            </a:r>
            <a:r>
              <a:rPr lang="en-US" sz="3200" dirty="0"/>
              <a:t> possible avec les </a:t>
            </a:r>
            <a:r>
              <a:rPr lang="en-US" sz="3200" dirty="0" err="1"/>
              <a:t>énoncés</a:t>
            </a:r>
            <a:r>
              <a:rPr lang="en-US" sz="3200" dirty="0"/>
              <a:t> </a:t>
            </a:r>
            <a:r>
              <a:rPr lang="en-US" sz="3200" dirty="0" err="1"/>
              <a:t>d’intérêt</a:t>
            </a:r>
            <a:r>
              <a:rPr lang="en-US" sz="3200" dirty="0"/>
              <a:t> provincial</a:t>
            </a:r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Apprendre</a:t>
            </a:r>
            <a:r>
              <a:rPr lang="en-US" sz="3200" dirty="0"/>
              <a:t> des </a:t>
            </a:r>
            <a:r>
              <a:rPr lang="en-US" sz="3200" dirty="0" err="1"/>
              <a:t>expériences</a:t>
            </a:r>
            <a:r>
              <a:rPr lang="en-US" sz="3200" dirty="0"/>
              <a:t> </a:t>
            </a:r>
            <a:r>
              <a:rPr lang="en-US" sz="3200" dirty="0" err="1"/>
              <a:t>ailleurs</a:t>
            </a:r>
            <a:endParaRPr lang="en-US" sz="3200" dirty="0"/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Clarifier les </a:t>
            </a:r>
            <a:r>
              <a:rPr lang="en-US" sz="3200" dirty="0" err="1"/>
              <a:t>priorités</a:t>
            </a:r>
            <a:r>
              <a:rPr lang="en-US" sz="3200" dirty="0"/>
              <a:t> et les </a:t>
            </a:r>
            <a:r>
              <a:rPr lang="en-US" sz="3200" dirty="0" err="1"/>
              <a:t>prochaines</a:t>
            </a:r>
            <a:r>
              <a:rPr lang="en-US" sz="3200" dirty="0"/>
              <a:t> </a:t>
            </a:r>
            <a:r>
              <a:rPr lang="en-US" sz="3200" dirty="0" err="1"/>
              <a:t>étapes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465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337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110" y="1343841"/>
            <a:ext cx="3207156" cy="1924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549" y="3890544"/>
            <a:ext cx="4040717" cy="2025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959" y="2428776"/>
            <a:ext cx="4585252" cy="1355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Remerciements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4904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9318" y="10"/>
            <a:ext cx="8542682" cy="213046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" y="4682840"/>
            <a:ext cx="8525415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" y="-6956"/>
            <a:ext cx="4464405" cy="2130473"/>
          </a:xfrm>
          <a:custGeom>
            <a:avLst/>
            <a:gdLst>
              <a:gd name="connsiteX0" fmla="*/ 0 w 4475140"/>
              <a:gd name="connsiteY0" fmla="*/ 0 h 2130473"/>
              <a:gd name="connsiteX1" fmla="*/ 1074821 w 4475140"/>
              <a:gd name="connsiteY1" fmla="*/ 0 h 2130473"/>
              <a:gd name="connsiteX2" fmla="*/ 1074821 w 4475140"/>
              <a:gd name="connsiteY2" fmla="*/ 239 h 2130473"/>
              <a:gd name="connsiteX3" fmla="*/ 4475140 w 4475140"/>
              <a:gd name="connsiteY3" fmla="*/ 239 h 2130473"/>
              <a:gd name="connsiteX4" fmla="*/ 3488563 w 4475140"/>
              <a:gd name="connsiteY4" fmla="*/ 2130473 h 2130473"/>
              <a:gd name="connsiteX5" fmla="*/ 0 w 4475140"/>
              <a:gd name="connsiteY5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718" y="4682840"/>
            <a:ext cx="4500282" cy="2174680"/>
          </a:xfrm>
          <a:custGeom>
            <a:avLst/>
            <a:gdLst>
              <a:gd name="connsiteX0" fmla="*/ 1006941 w 4475140"/>
              <a:gd name="connsiteY0" fmla="*/ 0 h 2174680"/>
              <a:gd name="connsiteX1" fmla="*/ 4475140 w 4475140"/>
              <a:gd name="connsiteY1" fmla="*/ 0 h 2174680"/>
              <a:gd name="connsiteX2" fmla="*/ 4475140 w 4475140"/>
              <a:gd name="connsiteY2" fmla="*/ 2174680 h 2174680"/>
              <a:gd name="connsiteX3" fmla="*/ 3400319 w 4475140"/>
              <a:gd name="connsiteY3" fmla="*/ 2174680 h 2174680"/>
              <a:gd name="connsiteX4" fmla="*/ 3400319 w 4475140"/>
              <a:gd name="connsiteY4" fmla="*/ 2174202 h 2174680"/>
              <a:gd name="connsiteX5" fmla="*/ 0 w 4475140"/>
              <a:gd name="connsiteY5" fmla="*/ 2174202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2801730"/>
            <a:ext cx="9144000" cy="9853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/>
              <a:t>Contexte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Future Focus </a:t>
            </a:r>
            <a:r>
              <a:rPr lang="en-US" dirty="0" err="1"/>
              <a:t>Futur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Association des urbanistes du Nouveau-Brunswick</a:t>
            </a:r>
          </a:p>
          <a:p>
            <a:r>
              <a:rPr lang="fr-CA" dirty="0"/>
              <a:t>Mise sur pied d’une analyse de rentabilisation pour la modernisation des lois en matière d’aménagement</a:t>
            </a:r>
          </a:p>
          <a:p>
            <a:r>
              <a:rPr lang="fr-CA" dirty="0"/>
              <a:t>Approche au niveau local</a:t>
            </a:r>
          </a:p>
          <a:p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Le 1</a:t>
            </a:r>
            <a:r>
              <a:rPr lang="fr-CA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 février 2018</a:t>
            </a:r>
          </a:p>
        </p:txBody>
      </p:sp>
    </p:spTree>
    <p:extLst>
      <p:ext uri="{BB962C8B-B14F-4D97-AF65-F5344CB8AC3E}">
        <p14:creationId xmlns:p14="http://schemas.microsoft.com/office/powerpoint/2010/main" val="92408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Fonds en fiducie pour l’environnement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Trois phases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/>
              <a:t>Document de travail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/>
              <a:t>Mobilisation du public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/>
              <a:t>Symposium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Alliance Planning and </a:t>
            </a:r>
            <a:r>
              <a:rPr lang="fr-CA" b="1" kern="1400" dirty="0" err="1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Environmental</a:t>
            </a:r>
            <a:r>
              <a:rPr lang="fr-CA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 Consultants</a:t>
            </a:r>
            <a:endParaRPr lang="fr-CA" sz="800" kern="1400" dirty="0">
              <a:solidFill>
                <a:srgbClr val="21212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n</a:t>
            </a:r>
            <a:r>
              <a:rPr lang="en-US" baseline="30000" dirty="0"/>
              <a:t>o</a:t>
            </a:r>
            <a:r>
              <a:rPr lang="en-US" dirty="0"/>
              <a:t> 1 – Document de travail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774"/>
            <a:ext cx="10515600" cy="4304030"/>
          </a:xfrm>
        </p:spPr>
        <p:txBody>
          <a:bodyPr>
            <a:normAutofit/>
          </a:bodyPr>
          <a:lstStyle/>
          <a:p>
            <a:pPr lvl="1"/>
            <a:r>
              <a:rPr lang="fr-CA" sz="2800" i="0" dirty="0">
                <a:solidFill>
                  <a:srgbClr val="FF9900"/>
                </a:solidFill>
              </a:rPr>
              <a:t>Révision de la législation</a:t>
            </a:r>
          </a:p>
          <a:p>
            <a:pPr lvl="1"/>
            <a:endParaRPr lang="fr-CA" sz="2800" i="0" dirty="0">
              <a:solidFill>
                <a:srgbClr val="FF9900"/>
              </a:solidFill>
            </a:endParaRPr>
          </a:p>
          <a:p>
            <a:pPr lvl="1"/>
            <a:r>
              <a:rPr lang="fr-CA" sz="2800" i="0" dirty="0">
                <a:solidFill>
                  <a:srgbClr val="FF9900"/>
                </a:solidFill>
              </a:rPr>
              <a:t>Agriculture</a:t>
            </a:r>
          </a:p>
          <a:p>
            <a:pPr lvl="1"/>
            <a:r>
              <a:rPr lang="fr-CA" sz="2800" i="0" dirty="0">
                <a:solidFill>
                  <a:srgbClr val="FF9900"/>
                </a:solidFill>
              </a:rPr>
              <a:t>Communauté et culture</a:t>
            </a:r>
          </a:p>
          <a:p>
            <a:pPr lvl="1"/>
            <a:r>
              <a:rPr lang="fr-CA" sz="2800" i="0" dirty="0">
                <a:solidFill>
                  <a:srgbClr val="FF9900"/>
                </a:solidFill>
              </a:rPr>
              <a:t>Aménagement du territoire</a:t>
            </a:r>
          </a:p>
          <a:p>
            <a:pPr lvl="1"/>
            <a:r>
              <a:rPr lang="fr-CA" sz="2800" i="0" dirty="0">
                <a:solidFill>
                  <a:srgbClr val="FF9900"/>
                </a:solidFill>
              </a:rPr>
              <a:t>Milieu naturel</a:t>
            </a:r>
          </a:p>
          <a:p>
            <a:pPr lvl="1"/>
            <a:endParaRPr lang="fr-CA" sz="2800" i="0" dirty="0">
              <a:solidFill>
                <a:srgbClr val="FF9900"/>
              </a:solidFill>
            </a:endParaRPr>
          </a:p>
          <a:p>
            <a:pPr lvl="1"/>
            <a:r>
              <a:rPr lang="fr-CA" sz="2800" i="0" dirty="0">
                <a:solidFill>
                  <a:srgbClr val="FF9900"/>
                </a:solidFill>
              </a:rPr>
              <a:t>Fondement économique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12920" cy="365125"/>
          </a:xfrm>
        </p:spPr>
        <p:txBody>
          <a:bodyPr/>
          <a:lstStyle/>
          <a:p>
            <a:r>
              <a:rPr lang="fr-CA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Alliance Planning and </a:t>
            </a:r>
            <a:r>
              <a:rPr lang="fr-CA" b="1" kern="1400" dirty="0" err="1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Environmental</a:t>
            </a:r>
            <a:r>
              <a:rPr lang="fr-CA" b="1" kern="1400" dirty="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 Consulting Inc.</a:t>
            </a:r>
            <a:endParaRPr lang="fr-CA" sz="800" kern="1400" dirty="0">
              <a:solidFill>
                <a:srgbClr val="21212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E4601-7BE3-194B-9988-3F89A2AD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Révision</a:t>
            </a:r>
            <a:r>
              <a:rPr lang="en-CA" dirty="0"/>
              <a:t> de la </a:t>
            </a:r>
            <a:r>
              <a:rPr lang="en-CA" dirty="0" err="1"/>
              <a:t>législation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FDAC3-4DBC-F245-AD3E-589BEC9F3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 </a:t>
            </a:r>
            <a:r>
              <a:rPr lang="en-US" dirty="0" err="1"/>
              <a:t>juridictions</a:t>
            </a:r>
            <a:r>
              <a:rPr lang="en-US" dirty="0"/>
              <a:t> </a:t>
            </a:r>
            <a:r>
              <a:rPr lang="en-US" dirty="0" err="1"/>
              <a:t>canadiennes</a:t>
            </a:r>
            <a:endParaRPr lang="en-US" dirty="0"/>
          </a:p>
          <a:p>
            <a:endParaRPr lang="en-US" dirty="0"/>
          </a:p>
          <a:p>
            <a:r>
              <a:rPr lang="en-US" dirty="0"/>
              <a:t>10 –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d’aménagement</a:t>
            </a:r>
            <a:r>
              <a:rPr lang="en-US" dirty="0"/>
              <a:t> du </a:t>
            </a:r>
            <a:r>
              <a:rPr lang="en-US" dirty="0" err="1"/>
              <a:t>territoire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Énoncés</a:t>
            </a:r>
            <a:r>
              <a:rPr lang="en-US" dirty="0"/>
              <a:t> de </a:t>
            </a:r>
            <a:r>
              <a:rPr lang="en-US" dirty="0" err="1"/>
              <a:t>politique</a:t>
            </a:r>
            <a:r>
              <a:rPr lang="en-US" dirty="0"/>
              <a:t> </a:t>
            </a:r>
            <a:r>
              <a:rPr lang="en-US" dirty="0" err="1"/>
              <a:t>communs</a:t>
            </a:r>
            <a:r>
              <a:rPr lang="en-US" dirty="0"/>
              <a:t>:</a:t>
            </a:r>
          </a:p>
          <a:p>
            <a:pPr lvl="1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Risques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d’inondation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Peuplement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Transport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A1B35-C798-0F46-A544-22DFC614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kern="1400">
                <a:solidFill>
                  <a:srgbClr val="AE9638"/>
                </a:solidFill>
                <a:latin typeface="Apple Chancery" charset="0"/>
                <a:ea typeface="ＭＳ ゴシック" charset="-128"/>
                <a:cs typeface="Times New Roman" charset="0"/>
              </a:rPr>
              <a:t>Alliance Planning and Environmental Consulting Inc.</a:t>
            </a:r>
            <a:endParaRPr lang="en-US" sz="800" kern="1400" dirty="0">
              <a:solidFill>
                <a:srgbClr val="21212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6E50C-C9CC-294D-991A-F933A15A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F772-C510-B945-AE82-FB28117C55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8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EC-presentation" id="{939E1E42-CB60-B340-9C1A-73439056FF41}" vid="{22700F4C-97AD-2943-BE98-A97FA0D93F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APEC-presentation</Template>
  <TotalTime>872</TotalTime>
  <Words>581</Words>
  <Application>Microsoft Office PowerPoint</Application>
  <PresentationFormat>Widescreen</PresentationFormat>
  <Paragraphs>137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Apple Chancery</vt:lpstr>
      <vt:lpstr>Arial</vt:lpstr>
      <vt:lpstr>Calibri</vt:lpstr>
      <vt:lpstr>Calibri Light</vt:lpstr>
      <vt:lpstr>Office Theme</vt:lpstr>
      <vt:lpstr>Custom Design</vt:lpstr>
      <vt:lpstr>Bienvenue!</vt:lpstr>
      <vt:lpstr>Présentations</vt:lpstr>
      <vt:lpstr>Objectifs pour aujourd'hui</vt:lpstr>
      <vt:lpstr>Remerciements</vt:lpstr>
      <vt:lpstr>Contexte</vt:lpstr>
      <vt:lpstr>Future Focus Futur</vt:lpstr>
      <vt:lpstr>Fonds en fiducie pour l’environnement</vt:lpstr>
      <vt:lpstr>Phase no 1 – Document de travail</vt:lpstr>
      <vt:lpstr>Révision de la législation</vt:lpstr>
      <vt:lpstr>La province – Contexte</vt:lpstr>
      <vt:lpstr>Agriculture</vt:lpstr>
      <vt:lpstr>Communauté et culture</vt:lpstr>
      <vt:lpstr>Aménagement du territoire</vt:lpstr>
      <vt:lpstr>Milieu naturel</vt:lpstr>
      <vt:lpstr>Une nouvelle approche</vt:lpstr>
      <vt:lpstr>Énoncés d’intérêt provincial</vt:lpstr>
      <vt:lpstr>Résilience (adaptation aux changements climatiques)</vt:lpstr>
      <vt:lpstr>Réduction des risques d’inondation</vt:lpstr>
      <vt:lpstr>Santé et environnement bâti</vt:lpstr>
      <vt:lpstr>Santé et environnement bâti</vt:lpstr>
      <vt:lpstr>Santé et environnement bâti</vt:lpstr>
      <vt:lpstr>Aménagement du littoral</vt:lpstr>
      <vt:lpstr>Planification liée aux infrastructures et aux transports</vt:lpstr>
      <vt:lpstr>Planification liée aux infrastructures et aux transports</vt:lpstr>
      <vt:lpstr>Phase no 2 – Mobilisation du public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Hickman</dc:creator>
  <cp:lastModifiedBy>Michelle MacDonald</cp:lastModifiedBy>
  <cp:revision>42</cp:revision>
  <dcterms:created xsi:type="dcterms:W3CDTF">2018-01-01T15:55:01Z</dcterms:created>
  <dcterms:modified xsi:type="dcterms:W3CDTF">2019-07-25T17:52:35Z</dcterms:modified>
</cp:coreProperties>
</file>