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8" r:id="rId2"/>
    <p:sldMasterId id="2147483696" r:id="rId3"/>
  </p:sldMasterIdLst>
  <p:notesMasterIdLst>
    <p:notesMasterId r:id="rId29"/>
  </p:notesMasterIdLst>
  <p:handoutMasterIdLst>
    <p:handoutMasterId r:id="rId30"/>
  </p:handoutMasterIdLst>
  <p:sldIdLst>
    <p:sldId id="278" r:id="rId4"/>
    <p:sldId id="280" r:id="rId5"/>
    <p:sldId id="281" r:id="rId6"/>
    <p:sldId id="279" r:id="rId7"/>
    <p:sldId id="282" r:id="rId8"/>
    <p:sldId id="256" r:id="rId9"/>
    <p:sldId id="257" r:id="rId10"/>
    <p:sldId id="258" r:id="rId11"/>
    <p:sldId id="271" r:id="rId12"/>
    <p:sldId id="273" r:id="rId13"/>
    <p:sldId id="267" r:id="rId14"/>
    <p:sldId id="268" r:id="rId15"/>
    <p:sldId id="269" r:id="rId16"/>
    <p:sldId id="270" r:id="rId17"/>
    <p:sldId id="274" r:id="rId18"/>
    <p:sldId id="259" r:id="rId19"/>
    <p:sldId id="262" r:id="rId20"/>
    <p:sldId id="261" r:id="rId21"/>
    <p:sldId id="263" r:id="rId22"/>
    <p:sldId id="275" r:id="rId23"/>
    <p:sldId id="276" r:id="rId24"/>
    <p:sldId id="265" r:id="rId25"/>
    <p:sldId id="277" r:id="rId26"/>
    <p:sldId id="266"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Remarks" id="{DB8D0521-1B76-6D4C-9F75-A9619D46FF78}">
          <p14:sldIdLst>
            <p14:sldId id="278"/>
            <p14:sldId id="280"/>
            <p14:sldId id="281"/>
            <p14:sldId id="279"/>
            <p14:sldId id="282"/>
          </p14:sldIdLst>
        </p14:section>
        <p14:section name="Gay Dresher" id="{07FAD8C5-BFC7-4345-A0C6-5BDDC9A11CC7}">
          <p14:sldIdLst>
            <p14:sldId id="256"/>
            <p14:sldId id="257"/>
            <p14:sldId id="258"/>
            <p14:sldId id="271"/>
            <p14:sldId id="273"/>
            <p14:sldId id="267"/>
            <p14:sldId id="268"/>
            <p14:sldId id="269"/>
            <p14:sldId id="270"/>
            <p14:sldId id="274"/>
            <p14:sldId id="259"/>
            <p14:sldId id="262"/>
            <p14:sldId id="261"/>
            <p14:sldId id="263"/>
            <p14:sldId id="275"/>
            <p14:sldId id="276"/>
            <p14:sldId id="265"/>
            <p14:sldId id="277"/>
            <p14:sldId id="266"/>
            <p14:sldId id="260"/>
          </p14:sldIdLst>
        </p14:section>
        <p14:section name="Untitled Section" id="{47EC284A-7148-C14D-BC96-A1DE6C333A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05"/>
    <p:restoredTop sz="94643"/>
  </p:normalViewPr>
  <p:slideViewPr>
    <p:cSldViewPr snapToGrid="0" snapToObjects="1">
      <p:cViewPr varScale="1">
        <p:scale>
          <a:sx n="58" d="100"/>
          <a:sy n="58" d="100"/>
        </p:scale>
        <p:origin x="518"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23DE68-53F4-D843-BBC6-80AC99EF9BD1}" type="datetimeFigureOut">
              <a:rPr lang="en-US" smtClean="0"/>
              <a:t>7/25/2019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Alliance Planning and Environmental Consulting Inc.</a:t>
            </a:r>
          </a:p>
          <a:p>
            <a:r>
              <a:rPr lang="en-US"/>
              <a:t>Alliance Planning and Environmental Consulting Inc.</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FC180-41AC-2848-8AF6-7639EAA03529}" type="slidenum">
              <a:rPr lang="en-US" smtClean="0"/>
              <a:t>‹#›</a:t>
            </a:fld>
            <a:endParaRPr lang="en-US"/>
          </a:p>
        </p:txBody>
      </p:sp>
    </p:spTree>
    <p:extLst>
      <p:ext uri="{BB962C8B-B14F-4D97-AF65-F5344CB8AC3E}">
        <p14:creationId xmlns:p14="http://schemas.microsoft.com/office/powerpoint/2010/main" val="3414867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477EC-3907-C74E-92FC-F60E74E6E035}" type="datetimeFigureOut">
              <a:rPr lang="en-US" smtClean="0"/>
              <a:t>7/25/2019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Alliance Planning and Environmental Consulting Inc.</a:t>
            </a:r>
          </a:p>
          <a:p>
            <a:r>
              <a:rPr lang="en-US"/>
              <a:t>Alliance Planning and Environmental Consulting Inc.</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18FEE-1298-7649-A720-7FFF7C5A62B8}" type="slidenum">
              <a:rPr lang="en-US" smtClean="0"/>
              <a:t>‹#›</a:t>
            </a:fld>
            <a:endParaRPr lang="en-US"/>
          </a:p>
        </p:txBody>
      </p:sp>
    </p:spTree>
    <p:extLst>
      <p:ext uri="{BB962C8B-B14F-4D97-AF65-F5344CB8AC3E}">
        <p14:creationId xmlns:p14="http://schemas.microsoft.com/office/powerpoint/2010/main" val="17184506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Opportunity to support government in changing legislation</a:t>
            </a:r>
          </a:p>
          <a:p>
            <a:r>
              <a:rPr lang="en-CA" dirty="0"/>
              <a:t>Provide the background and rationale for why it is a good idea</a:t>
            </a:r>
          </a:p>
          <a:p>
            <a:endParaRPr lang="en-US" dirty="0"/>
          </a:p>
        </p:txBody>
      </p:sp>
      <p:sp>
        <p:nvSpPr>
          <p:cNvPr id="4" name="Footer Placeholder 3"/>
          <p:cNvSpPr>
            <a:spLocks noGrp="1"/>
          </p:cNvSpPr>
          <p:nvPr>
            <p:ph type="ftr" sz="quarter" idx="10"/>
          </p:nvPr>
        </p:nvSpPr>
        <p:spPr/>
        <p:txBody>
          <a:bodyPr/>
          <a:lstStyle/>
          <a:p>
            <a:r>
              <a:rPr lang="en-US"/>
              <a:t>Alliance Planning and Environmental Consulting Inc.</a:t>
            </a:r>
          </a:p>
          <a:p>
            <a:r>
              <a:rPr lang="en-US"/>
              <a:t>Alliance Planning and Environmental Consulting Inc.</a:t>
            </a:r>
          </a:p>
        </p:txBody>
      </p:sp>
      <p:sp>
        <p:nvSpPr>
          <p:cNvPr id="5" name="Slide Number Placeholder 4"/>
          <p:cNvSpPr>
            <a:spLocks noGrp="1"/>
          </p:cNvSpPr>
          <p:nvPr>
            <p:ph type="sldNum" sz="quarter" idx="11"/>
          </p:nvPr>
        </p:nvSpPr>
        <p:spPr/>
        <p:txBody>
          <a:bodyPr/>
          <a:lstStyle/>
          <a:p>
            <a:fld id="{0C218FEE-1298-7649-A720-7FFF7C5A62B8}" type="slidenum">
              <a:rPr lang="en-US" smtClean="0"/>
              <a:t>7</a:t>
            </a:fld>
            <a:endParaRPr lang="en-US"/>
          </a:p>
        </p:txBody>
      </p:sp>
    </p:spTree>
    <p:extLst>
      <p:ext uri="{BB962C8B-B14F-4D97-AF65-F5344CB8AC3E}">
        <p14:creationId xmlns:p14="http://schemas.microsoft.com/office/powerpoint/2010/main" val="427023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Initially envisaged one phase</a:t>
            </a:r>
          </a:p>
          <a:p>
            <a:r>
              <a:rPr lang="en-CA" dirty="0"/>
              <a:t>Work quite extensive, resulting in multiple phases</a:t>
            </a:r>
          </a:p>
          <a:p>
            <a:r>
              <a:rPr lang="en-CA" dirty="0"/>
              <a:t>First phase included a legislative review – look at all jurisdictions across Canada</a:t>
            </a:r>
          </a:p>
          <a:p>
            <a:r>
              <a:rPr lang="en-CA" dirty="0"/>
              <a:t>Then a review and analysis of currents issues facing the province from a land use perspective</a:t>
            </a:r>
          </a:p>
          <a:p>
            <a:r>
              <a:rPr lang="en-CA" dirty="0"/>
              <a:t>Then look at some examples of use of </a:t>
            </a:r>
            <a:r>
              <a:rPr lang="en-CA" dirty="0" err="1"/>
              <a:t>spi</a:t>
            </a:r>
            <a:r>
              <a:rPr lang="en-CA" dirty="0"/>
              <a:t> and cost savings</a:t>
            </a:r>
          </a:p>
          <a:p>
            <a:endParaRPr lang="en-US" dirty="0"/>
          </a:p>
        </p:txBody>
      </p:sp>
      <p:sp>
        <p:nvSpPr>
          <p:cNvPr id="4" name="Footer Placeholder 3"/>
          <p:cNvSpPr>
            <a:spLocks noGrp="1"/>
          </p:cNvSpPr>
          <p:nvPr>
            <p:ph type="ftr" sz="quarter" idx="10"/>
          </p:nvPr>
        </p:nvSpPr>
        <p:spPr/>
        <p:txBody>
          <a:bodyPr/>
          <a:lstStyle/>
          <a:p>
            <a:r>
              <a:rPr lang="en-US"/>
              <a:t>Alliance Planning and Environmental Consulting Inc.</a:t>
            </a:r>
          </a:p>
          <a:p>
            <a:r>
              <a:rPr lang="en-US"/>
              <a:t>Alliance Planning and Environmental Consulting Inc.</a:t>
            </a:r>
          </a:p>
        </p:txBody>
      </p:sp>
      <p:sp>
        <p:nvSpPr>
          <p:cNvPr id="5" name="Slide Number Placeholder 4"/>
          <p:cNvSpPr>
            <a:spLocks noGrp="1"/>
          </p:cNvSpPr>
          <p:nvPr>
            <p:ph type="sldNum" sz="quarter" idx="11"/>
          </p:nvPr>
        </p:nvSpPr>
        <p:spPr/>
        <p:txBody>
          <a:bodyPr/>
          <a:lstStyle/>
          <a:p>
            <a:fld id="{0C218FEE-1298-7649-A720-7FFF7C5A62B8}" type="slidenum">
              <a:rPr lang="en-US" smtClean="0"/>
              <a:t>8</a:t>
            </a:fld>
            <a:endParaRPr lang="en-US"/>
          </a:p>
        </p:txBody>
      </p:sp>
    </p:spTree>
    <p:extLst>
      <p:ext uri="{BB962C8B-B14F-4D97-AF65-F5344CB8AC3E}">
        <p14:creationId xmlns:p14="http://schemas.microsoft.com/office/powerpoint/2010/main" val="3312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So what does this mean?</a:t>
            </a:r>
          </a:p>
          <a:p>
            <a:r>
              <a:rPr lang="en-CA" dirty="0"/>
              <a:t> People can do what they want?</a:t>
            </a:r>
          </a:p>
          <a:p>
            <a:r>
              <a:rPr lang="en-CA" dirty="0"/>
              <a:t>Our question to everyone in the room is, “wouldn’t it make sense to develop plans which allow for land use which is feasible, affordable, sustainable over the longer term?”</a:t>
            </a:r>
          </a:p>
          <a:p>
            <a:r>
              <a:rPr lang="en-CA" dirty="0"/>
              <a:t>Not really a good idea </a:t>
            </a:r>
          </a:p>
          <a:p>
            <a:r>
              <a:rPr lang="en-CA" dirty="0"/>
              <a:t>An oft cited example is new subdivision development abutting active farms with smelly livestock</a:t>
            </a:r>
            <a:endParaRPr lang="en-US" dirty="0"/>
          </a:p>
        </p:txBody>
      </p:sp>
      <p:sp>
        <p:nvSpPr>
          <p:cNvPr id="4" name="Footer Placeholder 3"/>
          <p:cNvSpPr>
            <a:spLocks noGrp="1"/>
          </p:cNvSpPr>
          <p:nvPr>
            <p:ph type="ftr" sz="quarter" idx="10"/>
          </p:nvPr>
        </p:nvSpPr>
        <p:spPr/>
        <p:txBody>
          <a:bodyPr/>
          <a:lstStyle/>
          <a:p>
            <a:r>
              <a:rPr lang="en-US"/>
              <a:t>Alliance Planning and Environmental Consulting Inc.</a:t>
            </a:r>
          </a:p>
          <a:p>
            <a:r>
              <a:rPr lang="en-US"/>
              <a:t>Alliance Planning and Environmental Consulting Inc.</a:t>
            </a:r>
          </a:p>
        </p:txBody>
      </p:sp>
      <p:sp>
        <p:nvSpPr>
          <p:cNvPr id="5" name="Slide Number Placeholder 4"/>
          <p:cNvSpPr>
            <a:spLocks noGrp="1"/>
          </p:cNvSpPr>
          <p:nvPr>
            <p:ph type="sldNum" sz="quarter" idx="11"/>
          </p:nvPr>
        </p:nvSpPr>
        <p:spPr/>
        <p:txBody>
          <a:bodyPr/>
          <a:lstStyle/>
          <a:p>
            <a:fld id="{0C218FEE-1298-7649-A720-7FFF7C5A62B8}" type="slidenum">
              <a:rPr lang="en-US" smtClean="0"/>
              <a:t>10</a:t>
            </a:fld>
            <a:endParaRPr lang="en-US"/>
          </a:p>
        </p:txBody>
      </p:sp>
    </p:spTree>
    <p:extLst>
      <p:ext uri="{BB962C8B-B14F-4D97-AF65-F5344CB8AC3E}">
        <p14:creationId xmlns:p14="http://schemas.microsoft.com/office/powerpoint/2010/main" val="74776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Small scale farms are gradually declining in number, being bought out by large multi-national agri-businesses or being sold for suburban housing developments.  The effect of this is far reaching in that the agri-businesses are shipping their product out of the province with limited investment in the local economy.  Further, there are significant land use conflicts with major residential developments in close proximity to farms.  Food security is becoming an issue where most rely on food being imported into the province. </a:t>
            </a:r>
          </a:p>
          <a:p>
            <a:pPr lvl="0"/>
            <a:r>
              <a:rPr lang="en-CA" sz="1200" kern="1200" dirty="0">
                <a:solidFill>
                  <a:schemeClr val="tx1"/>
                </a:solidFill>
                <a:effectLst/>
                <a:latin typeface="+mn-lt"/>
                <a:ea typeface="+mn-ea"/>
                <a:cs typeface="+mn-cs"/>
              </a:rPr>
              <a:t>New Brunswick has many natural environment attributes and is renowned for its rivers, forests and coastline.  Protection of these features is uncoordinated to the point that there has been a gradual erosion of value of the natural environment.  Of particular concern is the coast line where development pressures continue without significant enforceable control.</a:t>
            </a:r>
          </a:p>
          <a:p>
            <a:pPr lvl="0"/>
            <a:r>
              <a:rPr lang="en-CA" sz="1200" kern="1200" dirty="0">
                <a:solidFill>
                  <a:schemeClr val="tx1"/>
                </a:solidFill>
                <a:effectLst/>
                <a:latin typeface="+mn-lt"/>
                <a:ea typeface="+mn-ea"/>
                <a:cs typeface="+mn-cs"/>
              </a:rPr>
              <a:t>There are many different communities in New Brunswick ranging from small rural settlements to larger cities.  Each carries a sense of identity, which in effect is the driving force behind their continued existence.  With almost half of the population of New Brunswick residing in rural communities, the importance of community facilities cannot be understated.   Unplanned growth in the urban/rural fringe undermines the viability of communities by impacting the growth and tax base of municipalities.</a:t>
            </a:r>
          </a:p>
          <a:p>
            <a:pPr lvl="0"/>
            <a:r>
              <a:rPr lang="en-CA" sz="1200" kern="1200" dirty="0">
                <a:solidFill>
                  <a:schemeClr val="tx1"/>
                </a:solidFill>
                <a:effectLst/>
                <a:latin typeface="+mn-lt"/>
                <a:ea typeface="+mn-ea"/>
                <a:cs typeface="+mn-cs"/>
              </a:rPr>
              <a:t>Unplanned growth at the urban/rural fringe also results in increasing financial burden on taxpayers in order to provide community services such as police, fire, ambulance, school busing and utilities. There is overwhelming support that development of any kind should not be allowed anywhere.  The belief that growth at any cost is good for the economy is no longer sustainable.</a:t>
            </a:r>
          </a:p>
          <a:p>
            <a:endParaRPr lang="en-US" dirty="0"/>
          </a:p>
        </p:txBody>
      </p:sp>
      <p:sp>
        <p:nvSpPr>
          <p:cNvPr id="4" name="Footer Placeholder 3"/>
          <p:cNvSpPr>
            <a:spLocks noGrp="1"/>
          </p:cNvSpPr>
          <p:nvPr>
            <p:ph type="ftr" sz="quarter" idx="10"/>
          </p:nvPr>
        </p:nvSpPr>
        <p:spPr/>
        <p:txBody>
          <a:bodyPr/>
          <a:lstStyle/>
          <a:p>
            <a:r>
              <a:rPr lang="en-US"/>
              <a:t>Alliance Planning and Environmental Consulting Inc.</a:t>
            </a:r>
          </a:p>
          <a:p>
            <a:r>
              <a:rPr lang="en-US"/>
              <a:t>Alliance Planning and Environmental Consulting Inc.</a:t>
            </a:r>
          </a:p>
        </p:txBody>
      </p:sp>
      <p:sp>
        <p:nvSpPr>
          <p:cNvPr id="5" name="Slide Number Placeholder 4"/>
          <p:cNvSpPr>
            <a:spLocks noGrp="1"/>
          </p:cNvSpPr>
          <p:nvPr>
            <p:ph type="sldNum" sz="quarter" idx="11"/>
          </p:nvPr>
        </p:nvSpPr>
        <p:spPr/>
        <p:txBody>
          <a:bodyPr/>
          <a:lstStyle/>
          <a:p>
            <a:fld id="{0C218FEE-1298-7649-A720-7FFF7C5A62B8}" type="slidenum">
              <a:rPr lang="en-US" smtClean="0"/>
              <a:t>11</a:t>
            </a:fld>
            <a:endParaRPr lang="en-US"/>
          </a:p>
        </p:txBody>
      </p:sp>
    </p:spTree>
    <p:extLst>
      <p:ext uri="{BB962C8B-B14F-4D97-AF65-F5344CB8AC3E}">
        <p14:creationId xmlns:p14="http://schemas.microsoft.com/office/powerpoint/2010/main" val="4168583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Unplanned low density growth in the urban/rural fringe can undermine the viability of communities by impacting the growth and tax base of municipalities.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Cost of health care due to obesity – building strong and sustainable communities is critical</a:t>
            </a:r>
          </a:p>
          <a:p>
            <a:r>
              <a:rPr lang="en-CA" sz="1200" kern="1200" dirty="0">
                <a:solidFill>
                  <a:schemeClr val="tx1"/>
                </a:solidFill>
                <a:effectLst/>
                <a:latin typeface="+mn-lt"/>
                <a:ea typeface="+mn-ea"/>
                <a:cs typeface="+mn-cs"/>
              </a:rPr>
              <a:t>Supporting existing communities to become self governing with respect to land use is a viable alternative to continued urban sprawl</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Provincial projects which directly affect the ability of a municipality to provide infrastructure services cannot continue in isolation.  </a:t>
            </a:r>
          </a:p>
          <a:p>
            <a:endParaRPr lang="en-US" dirty="0"/>
          </a:p>
        </p:txBody>
      </p:sp>
      <p:sp>
        <p:nvSpPr>
          <p:cNvPr id="4" name="Footer Placeholder 3"/>
          <p:cNvSpPr>
            <a:spLocks noGrp="1"/>
          </p:cNvSpPr>
          <p:nvPr>
            <p:ph type="ftr" sz="quarter" idx="10"/>
          </p:nvPr>
        </p:nvSpPr>
        <p:spPr/>
        <p:txBody>
          <a:bodyPr/>
          <a:lstStyle/>
          <a:p>
            <a:r>
              <a:rPr lang="en-US"/>
              <a:t>Alliance Planning and Environmental Consulting Inc.</a:t>
            </a:r>
          </a:p>
          <a:p>
            <a:r>
              <a:rPr lang="en-US"/>
              <a:t>Alliance Planning and Environmental Consulting Inc.</a:t>
            </a:r>
          </a:p>
        </p:txBody>
      </p:sp>
      <p:sp>
        <p:nvSpPr>
          <p:cNvPr id="5" name="Slide Number Placeholder 4"/>
          <p:cNvSpPr>
            <a:spLocks noGrp="1"/>
          </p:cNvSpPr>
          <p:nvPr>
            <p:ph type="sldNum" sz="quarter" idx="11"/>
          </p:nvPr>
        </p:nvSpPr>
        <p:spPr/>
        <p:txBody>
          <a:bodyPr/>
          <a:lstStyle/>
          <a:p>
            <a:fld id="{0C218FEE-1298-7649-A720-7FFF7C5A62B8}" type="slidenum">
              <a:rPr lang="en-US" smtClean="0"/>
              <a:t>12</a:t>
            </a:fld>
            <a:endParaRPr lang="en-US"/>
          </a:p>
        </p:txBody>
      </p:sp>
    </p:spTree>
    <p:extLst>
      <p:ext uri="{BB962C8B-B14F-4D97-AF65-F5344CB8AC3E}">
        <p14:creationId xmlns:p14="http://schemas.microsoft.com/office/powerpoint/2010/main" val="2111262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Unplanned growth at the urban/rural fringe also results in increasing financial burden on taxpayers in order to provide community services such as police, fire, ambulance, school busing and utilities. There is overwhelming support that development of any kind should not be allowed anywhere</a:t>
            </a:r>
            <a:endParaRPr lang="en-US" dirty="0"/>
          </a:p>
        </p:txBody>
      </p:sp>
      <p:sp>
        <p:nvSpPr>
          <p:cNvPr id="4" name="Footer Placeholder 3"/>
          <p:cNvSpPr>
            <a:spLocks noGrp="1"/>
          </p:cNvSpPr>
          <p:nvPr>
            <p:ph type="ftr" sz="quarter" idx="10"/>
          </p:nvPr>
        </p:nvSpPr>
        <p:spPr/>
        <p:txBody>
          <a:bodyPr/>
          <a:lstStyle/>
          <a:p>
            <a:r>
              <a:rPr lang="en-US"/>
              <a:t>Alliance Planning and Environmental Consulting Inc.</a:t>
            </a:r>
          </a:p>
          <a:p>
            <a:r>
              <a:rPr lang="en-US"/>
              <a:t>Alliance Planning and Environmental Consulting Inc.</a:t>
            </a:r>
          </a:p>
        </p:txBody>
      </p:sp>
      <p:sp>
        <p:nvSpPr>
          <p:cNvPr id="5" name="Slide Number Placeholder 4"/>
          <p:cNvSpPr>
            <a:spLocks noGrp="1"/>
          </p:cNvSpPr>
          <p:nvPr>
            <p:ph type="sldNum" sz="quarter" idx="11"/>
          </p:nvPr>
        </p:nvSpPr>
        <p:spPr/>
        <p:txBody>
          <a:bodyPr/>
          <a:lstStyle/>
          <a:p>
            <a:fld id="{0C218FEE-1298-7649-A720-7FFF7C5A62B8}" type="slidenum">
              <a:rPr lang="en-US" smtClean="0"/>
              <a:t>13</a:t>
            </a:fld>
            <a:endParaRPr lang="en-US"/>
          </a:p>
        </p:txBody>
      </p:sp>
    </p:spTree>
    <p:extLst>
      <p:ext uri="{BB962C8B-B14F-4D97-AF65-F5344CB8AC3E}">
        <p14:creationId xmlns:p14="http://schemas.microsoft.com/office/powerpoint/2010/main" val="2027995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Lack of coordinated policy to protect the natural environment</a:t>
            </a:r>
          </a:p>
          <a:p>
            <a:endParaRPr lang="en-CA" dirty="0"/>
          </a:p>
          <a:p>
            <a:r>
              <a:rPr lang="en-CA" dirty="0"/>
              <a:t>Crown land is almost half the province – different rules apply, </a:t>
            </a:r>
            <a:r>
              <a:rPr lang="en-CA" dirty="0" err="1"/>
              <a:t>ie</a:t>
            </a:r>
            <a:r>
              <a:rPr lang="en-CA" dirty="0"/>
              <a:t> no planning</a:t>
            </a:r>
          </a:p>
          <a:p>
            <a:endParaRPr lang="en-CA" dirty="0"/>
          </a:p>
          <a:p>
            <a:r>
              <a:rPr lang="en-CA" dirty="0"/>
              <a:t>Tourism – responsible for parks – bringing in Resource Management Plans – great idea, coordination is required however to ensure effectiveness and minimize duplication</a:t>
            </a:r>
          </a:p>
          <a:p>
            <a:endParaRPr lang="en-CA" dirty="0"/>
          </a:p>
          <a:p>
            <a:r>
              <a:rPr lang="en-CA" dirty="0"/>
              <a:t>Costs of responding to climate change</a:t>
            </a:r>
          </a:p>
          <a:p>
            <a:endParaRPr lang="en-US" dirty="0"/>
          </a:p>
        </p:txBody>
      </p:sp>
      <p:sp>
        <p:nvSpPr>
          <p:cNvPr id="4" name="Footer Placeholder 3"/>
          <p:cNvSpPr>
            <a:spLocks noGrp="1"/>
          </p:cNvSpPr>
          <p:nvPr>
            <p:ph type="ftr" sz="quarter" idx="10"/>
          </p:nvPr>
        </p:nvSpPr>
        <p:spPr/>
        <p:txBody>
          <a:bodyPr/>
          <a:lstStyle/>
          <a:p>
            <a:r>
              <a:rPr lang="en-US"/>
              <a:t>Alliance Planning and Environmental Consulting Inc.</a:t>
            </a:r>
          </a:p>
          <a:p>
            <a:r>
              <a:rPr lang="en-US"/>
              <a:t>Alliance Planning and Environmental Consulting Inc.</a:t>
            </a:r>
          </a:p>
        </p:txBody>
      </p:sp>
      <p:sp>
        <p:nvSpPr>
          <p:cNvPr id="5" name="Slide Number Placeholder 4"/>
          <p:cNvSpPr>
            <a:spLocks noGrp="1"/>
          </p:cNvSpPr>
          <p:nvPr>
            <p:ph type="sldNum" sz="quarter" idx="11"/>
          </p:nvPr>
        </p:nvSpPr>
        <p:spPr/>
        <p:txBody>
          <a:bodyPr/>
          <a:lstStyle/>
          <a:p>
            <a:fld id="{0C218FEE-1298-7649-A720-7FFF7C5A62B8}" type="slidenum">
              <a:rPr lang="en-US" smtClean="0"/>
              <a:t>14</a:t>
            </a:fld>
            <a:endParaRPr lang="en-US"/>
          </a:p>
        </p:txBody>
      </p:sp>
    </p:spTree>
    <p:extLst>
      <p:ext uri="{BB962C8B-B14F-4D97-AF65-F5344CB8AC3E}">
        <p14:creationId xmlns:p14="http://schemas.microsoft.com/office/powerpoint/2010/main" val="1566690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00052"/>
            <a:ext cx="10515600" cy="2824163"/>
          </a:xfrm>
        </p:spPr>
        <p:txBody>
          <a:bodyPr anchor="ct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38200" y="3602038"/>
            <a:ext cx="10515600" cy="1670050"/>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4C6C59-165B-8A4E-AF68-ECAD0F7D048C}" type="datetime1">
              <a:rPr lang="en-CA" smtClean="0"/>
              <a:t>2019-07-25</a:t>
            </a:fld>
            <a:endParaRPr lang="en-US"/>
          </a:p>
        </p:txBody>
      </p:sp>
      <p:sp>
        <p:nvSpPr>
          <p:cNvPr id="6" name="Slide Number Placeholder 5"/>
          <p:cNvSpPr>
            <a:spLocks noGrp="1"/>
          </p:cNvSpPr>
          <p:nvPr>
            <p:ph type="sldNum" sz="quarter" idx="12"/>
          </p:nvPr>
        </p:nvSpPr>
        <p:spPr/>
        <p:txBody>
          <a:bodyPr/>
          <a:lstStyle/>
          <a:p>
            <a:fld id="{CE15F772-C510-B945-AE82-FB28117C552B}" type="slidenum">
              <a:rPr lang="en-US" smtClean="0"/>
              <a:t>‹#›</a:t>
            </a:fld>
            <a:endParaRPr lang="en-US" dirty="0"/>
          </a:p>
        </p:txBody>
      </p:sp>
      <p:sp>
        <p:nvSpPr>
          <p:cNvPr id="7" name="Text Box 639"/>
          <p:cNvSpPr txBox="1">
            <a:spLocks noGrp="1" noChangeArrowheads="1"/>
          </p:cNvSpPr>
          <p:nvPr>
            <p:ph type="ftr" sz="quarter" idx="11"/>
          </p:nvPr>
        </p:nvSpPr>
        <p:spPr bwMode="auto">
          <a:xfrm>
            <a:off x="3581400" y="6233160"/>
            <a:ext cx="5029200" cy="528886"/>
          </a:xfrm>
          <a:prstGeom prst="rect">
            <a:avLst/>
          </a:prstGeom>
          <a:noFill/>
          <a:ln>
            <a:noFill/>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txBody>
          <a:bodyPr rot="0" vert="horz" wrap="square" lIns="0" tIns="0" rIns="0" bIns="0" anchor="ctr" anchorCtr="0" upright="1">
            <a:noAutofit/>
          </a:bodyPr>
          <a:lstStyle>
            <a:lvl1pPr algn="ctr">
              <a:defRPr sz="1600"/>
            </a:lvl1pPr>
          </a:lstStyle>
          <a:p>
            <a:r>
              <a:rPr lang="en-US" b="1" kern="1400" dirty="0">
                <a:solidFill>
                  <a:srgbClr val="AE9638"/>
                </a:solidFill>
                <a:latin typeface="Apple Chancery" charset="0"/>
                <a:ea typeface="ＭＳ ゴシック" charset="-128"/>
                <a:cs typeface="Times New Roman" charset="0"/>
              </a:rPr>
              <a:t>Alliance Planning and Environmental Consulting Inc.</a:t>
            </a:r>
            <a:endParaRPr lang="en-US" sz="1051" kern="1400" dirty="0">
              <a:solidFill>
                <a:srgbClr val="212120"/>
              </a:solidFill>
              <a:ea typeface="Times New Roman" charset="0"/>
              <a:cs typeface="Times New Roman" charset="0"/>
            </a:endParaRPr>
          </a:p>
        </p:txBody>
      </p:sp>
    </p:spTree>
    <p:extLst>
      <p:ext uri="{BB962C8B-B14F-4D97-AF65-F5344CB8AC3E}">
        <p14:creationId xmlns:p14="http://schemas.microsoft.com/office/powerpoint/2010/main" val="15247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1398F-086E-7044-8EF7-A9054D6EA887}" type="datetime1">
              <a:rPr lang="en-CA" smtClean="0"/>
              <a:t>2019-07-25</a:t>
            </a:fld>
            <a:endParaRPr lang="en-US"/>
          </a:p>
        </p:txBody>
      </p:sp>
      <p:sp>
        <p:nvSpPr>
          <p:cNvPr id="5" name="Footer Placeholder 4"/>
          <p:cNvSpPr>
            <a:spLocks noGrp="1"/>
          </p:cNvSpPr>
          <p:nvPr>
            <p:ph type="ftr" sz="quarter" idx="11"/>
          </p:nvPr>
        </p:nvSpPr>
        <p:spPr/>
        <p:txBody>
          <a:bodyPr/>
          <a:lstStyle/>
          <a:p>
            <a:r>
              <a:rPr lang="en-US"/>
              <a:t>Alliance Planning and Environmental Consulting Inc.</a:t>
            </a:r>
          </a:p>
        </p:txBody>
      </p:sp>
      <p:sp>
        <p:nvSpPr>
          <p:cNvPr id="6" name="Slide Number Placeholder 5"/>
          <p:cNvSpPr>
            <a:spLocks noGrp="1"/>
          </p:cNvSpPr>
          <p:nvPr>
            <p:ph type="sldNum" sz="quarter" idx="12"/>
          </p:nvPr>
        </p:nvSpPr>
        <p:spPr/>
        <p:txBody>
          <a:bodyPr/>
          <a:lstStyle/>
          <a:p>
            <a:fld id="{CE15F772-C510-B945-AE82-FB28117C552B}" type="slidenum">
              <a:rPr lang="en-US" smtClean="0"/>
              <a:t>‹#›</a:t>
            </a:fld>
            <a:endParaRPr lang="en-US"/>
          </a:p>
        </p:txBody>
      </p:sp>
    </p:spTree>
    <p:extLst>
      <p:ext uri="{BB962C8B-B14F-4D97-AF65-F5344CB8AC3E}">
        <p14:creationId xmlns:p14="http://schemas.microsoft.com/office/powerpoint/2010/main" val="62954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CAD64-77BE-734D-9ADE-84D93C733756}" type="datetime1">
              <a:rPr lang="en-CA" smtClean="0"/>
              <a:t>2019-07-25</a:t>
            </a:fld>
            <a:endParaRPr lang="en-US"/>
          </a:p>
        </p:txBody>
      </p:sp>
      <p:sp>
        <p:nvSpPr>
          <p:cNvPr id="5" name="Footer Placeholder 4"/>
          <p:cNvSpPr>
            <a:spLocks noGrp="1"/>
          </p:cNvSpPr>
          <p:nvPr>
            <p:ph type="ftr" sz="quarter" idx="11"/>
          </p:nvPr>
        </p:nvSpPr>
        <p:spPr/>
        <p:txBody>
          <a:bodyPr/>
          <a:lstStyle/>
          <a:p>
            <a:r>
              <a:rPr lang="en-US"/>
              <a:t>Alliance Planning and Environmental Consulting Inc.</a:t>
            </a:r>
          </a:p>
        </p:txBody>
      </p:sp>
      <p:sp>
        <p:nvSpPr>
          <p:cNvPr id="6" name="Slide Number Placeholder 5"/>
          <p:cNvSpPr>
            <a:spLocks noGrp="1"/>
          </p:cNvSpPr>
          <p:nvPr>
            <p:ph type="sldNum" sz="quarter" idx="12"/>
          </p:nvPr>
        </p:nvSpPr>
        <p:spPr/>
        <p:txBody>
          <a:bodyPr/>
          <a:lstStyle/>
          <a:p>
            <a:fld id="{CE15F772-C510-B945-AE82-FB28117C552B}" type="slidenum">
              <a:rPr lang="en-US" smtClean="0"/>
              <a:t>‹#›</a:t>
            </a:fld>
            <a:endParaRPr lang="en-US"/>
          </a:p>
        </p:txBody>
      </p:sp>
    </p:spTree>
    <p:extLst>
      <p:ext uri="{BB962C8B-B14F-4D97-AF65-F5344CB8AC3E}">
        <p14:creationId xmlns:p14="http://schemas.microsoft.com/office/powerpoint/2010/main" val="190820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BB8911-6BDD-444D-BE4F-45740D1D163B}"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FFC22-01B9-5446-8543-788F9DC0DBD8}" type="slidenum">
              <a:rPr lang="en-US" smtClean="0"/>
              <a:t>‹#›</a:t>
            </a:fld>
            <a:endParaRPr lang="en-US"/>
          </a:p>
        </p:txBody>
      </p:sp>
    </p:spTree>
    <p:extLst>
      <p:ext uri="{BB962C8B-B14F-4D97-AF65-F5344CB8AC3E}">
        <p14:creationId xmlns:p14="http://schemas.microsoft.com/office/powerpoint/2010/main" val="324101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BB8911-6BDD-444D-BE4F-45740D1D163B}"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FFC22-01B9-5446-8543-788F9DC0DBD8}" type="slidenum">
              <a:rPr lang="en-US" smtClean="0"/>
              <a:t>‹#›</a:t>
            </a:fld>
            <a:endParaRPr lang="en-US"/>
          </a:p>
        </p:txBody>
      </p:sp>
    </p:spTree>
    <p:extLst>
      <p:ext uri="{BB962C8B-B14F-4D97-AF65-F5344CB8AC3E}">
        <p14:creationId xmlns:p14="http://schemas.microsoft.com/office/powerpoint/2010/main" val="1162894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BB8911-6BDD-444D-BE4F-45740D1D163B}"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FFC22-01B9-5446-8543-788F9DC0DBD8}" type="slidenum">
              <a:rPr lang="en-US" smtClean="0"/>
              <a:t>‹#›</a:t>
            </a:fld>
            <a:endParaRPr lang="en-US"/>
          </a:p>
        </p:txBody>
      </p:sp>
    </p:spTree>
    <p:extLst>
      <p:ext uri="{BB962C8B-B14F-4D97-AF65-F5344CB8AC3E}">
        <p14:creationId xmlns:p14="http://schemas.microsoft.com/office/powerpoint/2010/main" val="518131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BB8911-6BDD-444D-BE4F-45740D1D163B}"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FFC22-01B9-5446-8543-788F9DC0DBD8}" type="slidenum">
              <a:rPr lang="en-US" smtClean="0"/>
              <a:t>‹#›</a:t>
            </a:fld>
            <a:endParaRPr lang="en-US"/>
          </a:p>
        </p:txBody>
      </p:sp>
    </p:spTree>
    <p:extLst>
      <p:ext uri="{BB962C8B-B14F-4D97-AF65-F5344CB8AC3E}">
        <p14:creationId xmlns:p14="http://schemas.microsoft.com/office/powerpoint/2010/main" val="186772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BB8911-6BDD-444D-BE4F-45740D1D163B}" type="datetimeFigureOut">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FFC22-01B9-5446-8543-788F9DC0DBD8}" type="slidenum">
              <a:rPr lang="en-US" smtClean="0"/>
              <a:t>‹#›</a:t>
            </a:fld>
            <a:endParaRPr lang="en-US"/>
          </a:p>
        </p:txBody>
      </p:sp>
    </p:spTree>
    <p:extLst>
      <p:ext uri="{BB962C8B-B14F-4D97-AF65-F5344CB8AC3E}">
        <p14:creationId xmlns:p14="http://schemas.microsoft.com/office/powerpoint/2010/main" val="1606740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BB8911-6BDD-444D-BE4F-45740D1D163B}" type="datetimeFigureOut">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FFC22-01B9-5446-8543-788F9DC0DBD8}" type="slidenum">
              <a:rPr lang="en-US" smtClean="0"/>
              <a:t>‹#›</a:t>
            </a:fld>
            <a:endParaRPr lang="en-US"/>
          </a:p>
        </p:txBody>
      </p:sp>
    </p:spTree>
    <p:extLst>
      <p:ext uri="{BB962C8B-B14F-4D97-AF65-F5344CB8AC3E}">
        <p14:creationId xmlns:p14="http://schemas.microsoft.com/office/powerpoint/2010/main" val="2025281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B8911-6BDD-444D-BE4F-45740D1D163B}" type="datetimeFigureOut">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FFC22-01B9-5446-8543-788F9DC0DBD8}" type="slidenum">
              <a:rPr lang="en-US" smtClean="0"/>
              <a:t>‹#›</a:t>
            </a:fld>
            <a:endParaRPr lang="en-US"/>
          </a:p>
        </p:txBody>
      </p:sp>
    </p:spTree>
    <p:extLst>
      <p:ext uri="{BB962C8B-B14F-4D97-AF65-F5344CB8AC3E}">
        <p14:creationId xmlns:p14="http://schemas.microsoft.com/office/powerpoint/2010/main" val="1293794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BB8911-6BDD-444D-BE4F-45740D1D163B}"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FFC22-01B9-5446-8543-788F9DC0DBD8}" type="slidenum">
              <a:rPr lang="en-US" smtClean="0"/>
              <a:t>‹#›</a:t>
            </a:fld>
            <a:endParaRPr lang="en-US"/>
          </a:p>
        </p:txBody>
      </p:sp>
    </p:spTree>
    <p:extLst>
      <p:ext uri="{BB962C8B-B14F-4D97-AF65-F5344CB8AC3E}">
        <p14:creationId xmlns:p14="http://schemas.microsoft.com/office/powerpoint/2010/main" val="152682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58C998-FFA5-094D-A8EE-CCE75D36C3B2}" type="datetime1">
              <a:rPr lang="en-CA" smtClean="0"/>
              <a:t>2019-07-25</a:t>
            </a:fld>
            <a:endParaRPr lang="en-US"/>
          </a:p>
        </p:txBody>
      </p:sp>
      <p:sp>
        <p:nvSpPr>
          <p:cNvPr id="5" name="Footer Placeholder 4"/>
          <p:cNvSpPr>
            <a:spLocks noGrp="1"/>
          </p:cNvSpPr>
          <p:nvPr>
            <p:ph type="ftr" sz="quarter" idx="11"/>
          </p:nvPr>
        </p:nvSpPr>
        <p:spPr/>
        <p:txBody>
          <a:bodyPr/>
          <a:lstStyle/>
          <a:p>
            <a:r>
              <a:rPr lang="en-US" b="1" kern="1400" dirty="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6" name="Slide Number Placeholder 5"/>
          <p:cNvSpPr>
            <a:spLocks noGrp="1"/>
          </p:cNvSpPr>
          <p:nvPr>
            <p:ph type="sldNum" sz="quarter" idx="12"/>
          </p:nvPr>
        </p:nvSpPr>
        <p:spPr/>
        <p:txBody>
          <a:bodyPr/>
          <a:lstStyle/>
          <a:p>
            <a:fld id="{CE15F772-C510-B945-AE82-FB28117C552B}" type="slidenum">
              <a:rPr lang="en-US" smtClean="0"/>
              <a:t>‹#›</a:t>
            </a:fld>
            <a:endParaRPr lang="en-US"/>
          </a:p>
        </p:txBody>
      </p:sp>
    </p:spTree>
    <p:extLst>
      <p:ext uri="{BB962C8B-B14F-4D97-AF65-F5344CB8AC3E}">
        <p14:creationId xmlns:p14="http://schemas.microsoft.com/office/powerpoint/2010/main" val="687552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BB8911-6BDD-444D-BE4F-45740D1D163B}"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FFC22-01B9-5446-8543-788F9DC0DBD8}" type="slidenum">
              <a:rPr lang="en-US" smtClean="0"/>
              <a:t>‹#›</a:t>
            </a:fld>
            <a:endParaRPr lang="en-US"/>
          </a:p>
        </p:txBody>
      </p:sp>
    </p:spTree>
    <p:extLst>
      <p:ext uri="{BB962C8B-B14F-4D97-AF65-F5344CB8AC3E}">
        <p14:creationId xmlns:p14="http://schemas.microsoft.com/office/powerpoint/2010/main" val="1045021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BB8911-6BDD-444D-BE4F-45740D1D163B}"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FFC22-01B9-5446-8543-788F9DC0DBD8}" type="slidenum">
              <a:rPr lang="en-US" smtClean="0"/>
              <a:t>‹#›</a:t>
            </a:fld>
            <a:endParaRPr lang="en-US"/>
          </a:p>
        </p:txBody>
      </p:sp>
    </p:spTree>
    <p:extLst>
      <p:ext uri="{BB962C8B-B14F-4D97-AF65-F5344CB8AC3E}">
        <p14:creationId xmlns:p14="http://schemas.microsoft.com/office/powerpoint/2010/main" val="1549942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BB8911-6BDD-444D-BE4F-45740D1D163B}"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FFC22-01B9-5446-8543-788F9DC0DBD8}" type="slidenum">
              <a:rPr lang="en-US" smtClean="0"/>
              <a:t>‹#›</a:t>
            </a:fld>
            <a:endParaRPr lang="en-US"/>
          </a:p>
        </p:txBody>
      </p:sp>
    </p:spTree>
    <p:extLst>
      <p:ext uri="{BB962C8B-B14F-4D97-AF65-F5344CB8AC3E}">
        <p14:creationId xmlns:p14="http://schemas.microsoft.com/office/powerpoint/2010/main" val="905144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860FD5-3779-0C43-8F2F-342672AE5CB2}"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528CD-4572-C24E-9DCB-C839AAB52329}" type="slidenum">
              <a:rPr lang="en-US" smtClean="0"/>
              <a:t>‹#›</a:t>
            </a:fld>
            <a:endParaRPr lang="en-US"/>
          </a:p>
        </p:txBody>
      </p:sp>
    </p:spTree>
    <p:extLst>
      <p:ext uri="{BB962C8B-B14F-4D97-AF65-F5344CB8AC3E}">
        <p14:creationId xmlns:p14="http://schemas.microsoft.com/office/powerpoint/2010/main" val="1855216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860FD5-3779-0C43-8F2F-342672AE5CB2}"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528CD-4572-C24E-9DCB-C839AAB52329}" type="slidenum">
              <a:rPr lang="en-US" smtClean="0"/>
              <a:t>‹#›</a:t>
            </a:fld>
            <a:endParaRPr lang="en-US"/>
          </a:p>
        </p:txBody>
      </p:sp>
    </p:spTree>
    <p:extLst>
      <p:ext uri="{BB962C8B-B14F-4D97-AF65-F5344CB8AC3E}">
        <p14:creationId xmlns:p14="http://schemas.microsoft.com/office/powerpoint/2010/main" val="1309787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860FD5-3779-0C43-8F2F-342672AE5CB2}"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528CD-4572-C24E-9DCB-C839AAB52329}" type="slidenum">
              <a:rPr lang="en-US" smtClean="0"/>
              <a:t>‹#›</a:t>
            </a:fld>
            <a:endParaRPr lang="en-US"/>
          </a:p>
        </p:txBody>
      </p:sp>
    </p:spTree>
    <p:extLst>
      <p:ext uri="{BB962C8B-B14F-4D97-AF65-F5344CB8AC3E}">
        <p14:creationId xmlns:p14="http://schemas.microsoft.com/office/powerpoint/2010/main" val="1892525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860FD5-3779-0C43-8F2F-342672AE5CB2}"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528CD-4572-C24E-9DCB-C839AAB52329}" type="slidenum">
              <a:rPr lang="en-US" smtClean="0"/>
              <a:t>‹#›</a:t>
            </a:fld>
            <a:endParaRPr lang="en-US"/>
          </a:p>
        </p:txBody>
      </p:sp>
    </p:spTree>
    <p:extLst>
      <p:ext uri="{BB962C8B-B14F-4D97-AF65-F5344CB8AC3E}">
        <p14:creationId xmlns:p14="http://schemas.microsoft.com/office/powerpoint/2010/main" val="1299665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860FD5-3779-0C43-8F2F-342672AE5CB2}" type="datetimeFigureOut">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7528CD-4572-C24E-9DCB-C839AAB52329}" type="slidenum">
              <a:rPr lang="en-US" smtClean="0"/>
              <a:t>‹#›</a:t>
            </a:fld>
            <a:endParaRPr lang="en-US"/>
          </a:p>
        </p:txBody>
      </p:sp>
    </p:spTree>
    <p:extLst>
      <p:ext uri="{BB962C8B-B14F-4D97-AF65-F5344CB8AC3E}">
        <p14:creationId xmlns:p14="http://schemas.microsoft.com/office/powerpoint/2010/main" val="1416842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860FD5-3779-0C43-8F2F-342672AE5CB2}" type="datetimeFigureOut">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7528CD-4572-C24E-9DCB-C839AAB52329}" type="slidenum">
              <a:rPr lang="en-US" smtClean="0"/>
              <a:t>‹#›</a:t>
            </a:fld>
            <a:endParaRPr lang="en-US"/>
          </a:p>
        </p:txBody>
      </p:sp>
    </p:spTree>
    <p:extLst>
      <p:ext uri="{BB962C8B-B14F-4D97-AF65-F5344CB8AC3E}">
        <p14:creationId xmlns:p14="http://schemas.microsoft.com/office/powerpoint/2010/main" val="1577639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60FD5-3779-0C43-8F2F-342672AE5CB2}" type="datetimeFigureOut">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7528CD-4572-C24E-9DCB-C839AAB52329}" type="slidenum">
              <a:rPr lang="en-US" smtClean="0"/>
              <a:t>‹#›</a:t>
            </a:fld>
            <a:endParaRPr lang="en-US"/>
          </a:p>
        </p:txBody>
      </p:sp>
    </p:spTree>
    <p:extLst>
      <p:ext uri="{BB962C8B-B14F-4D97-AF65-F5344CB8AC3E}">
        <p14:creationId xmlns:p14="http://schemas.microsoft.com/office/powerpoint/2010/main" val="41161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352429"/>
            <a:ext cx="10515600" cy="2852737"/>
          </a:xfrm>
        </p:spPr>
        <p:txBody>
          <a:bodyPr anchor="ctr"/>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8200" y="414655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D9398-4E01-334C-BAE3-F74E139CA2A1}" type="datetime1">
              <a:rPr lang="en-CA" smtClean="0"/>
              <a:t>2019-07-25</a:t>
            </a:fld>
            <a:endParaRPr lang="en-US"/>
          </a:p>
        </p:txBody>
      </p:sp>
      <p:sp>
        <p:nvSpPr>
          <p:cNvPr id="5" name="Footer Placeholder 4"/>
          <p:cNvSpPr>
            <a:spLocks noGrp="1"/>
          </p:cNvSpPr>
          <p:nvPr>
            <p:ph type="ftr" sz="quarter" idx="11"/>
          </p:nvPr>
        </p:nvSpPr>
        <p:spPr/>
        <p:txBody>
          <a:bodyPr/>
          <a:lstStyle/>
          <a:p>
            <a:r>
              <a:rPr lang="en-US"/>
              <a:t>Alliance Planning and Environmental Consulting Inc.</a:t>
            </a:r>
          </a:p>
        </p:txBody>
      </p:sp>
      <p:sp>
        <p:nvSpPr>
          <p:cNvPr id="6" name="Slide Number Placeholder 5"/>
          <p:cNvSpPr>
            <a:spLocks noGrp="1"/>
          </p:cNvSpPr>
          <p:nvPr>
            <p:ph type="sldNum" sz="quarter" idx="12"/>
          </p:nvPr>
        </p:nvSpPr>
        <p:spPr/>
        <p:txBody>
          <a:bodyPr/>
          <a:lstStyle/>
          <a:p>
            <a:fld id="{CE15F772-C510-B945-AE82-FB28117C552B}" type="slidenum">
              <a:rPr lang="en-US" smtClean="0"/>
              <a:t>‹#›</a:t>
            </a:fld>
            <a:endParaRPr lang="en-US"/>
          </a:p>
        </p:txBody>
      </p:sp>
    </p:spTree>
    <p:extLst>
      <p:ext uri="{BB962C8B-B14F-4D97-AF65-F5344CB8AC3E}">
        <p14:creationId xmlns:p14="http://schemas.microsoft.com/office/powerpoint/2010/main" val="84052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860FD5-3779-0C43-8F2F-342672AE5CB2}"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528CD-4572-C24E-9DCB-C839AAB52329}" type="slidenum">
              <a:rPr lang="en-US" smtClean="0"/>
              <a:t>‹#›</a:t>
            </a:fld>
            <a:endParaRPr lang="en-US"/>
          </a:p>
        </p:txBody>
      </p:sp>
    </p:spTree>
    <p:extLst>
      <p:ext uri="{BB962C8B-B14F-4D97-AF65-F5344CB8AC3E}">
        <p14:creationId xmlns:p14="http://schemas.microsoft.com/office/powerpoint/2010/main" val="936981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860FD5-3779-0C43-8F2F-342672AE5CB2}"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528CD-4572-C24E-9DCB-C839AAB52329}" type="slidenum">
              <a:rPr lang="en-US" smtClean="0"/>
              <a:t>‹#›</a:t>
            </a:fld>
            <a:endParaRPr lang="en-US"/>
          </a:p>
        </p:txBody>
      </p:sp>
    </p:spTree>
    <p:extLst>
      <p:ext uri="{BB962C8B-B14F-4D97-AF65-F5344CB8AC3E}">
        <p14:creationId xmlns:p14="http://schemas.microsoft.com/office/powerpoint/2010/main" val="353764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860FD5-3779-0C43-8F2F-342672AE5CB2}"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528CD-4572-C24E-9DCB-C839AAB52329}" type="slidenum">
              <a:rPr lang="en-US" smtClean="0"/>
              <a:t>‹#›</a:t>
            </a:fld>
            <a:endParaRPr lang="en-US"/>
          </a:p>
        </p:txBody>
      </p:sp>
    </p:spTree>
    <p:extLst>
      <p:ext uri="{BB962C8B-B14F-4D97-AF65-F5344CB8AC3E}">
        <p14:creationId xmlns:p14="http://schemas.microsoft.com/office/powerpoint/2010/main" val="1483771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860FD5-3779-0C43-8F2F-342672AE5CB2}"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528CD-4572-C24E-9DCB-C839AAB52329}" type="slidenum">
              <a:rPr lang="en-US" smtClean="0"/>
              <a:t>‹#›</a:t>
            </a:fld>
            <a:endParaRPr lang="en-US"/>
          </a:p>
        </p:txBody>
      </p:sp>
    </p:spTree>
    <p:extLst>
      <p:ext uri="{BB962C8B-B14F-4D97-AF65-F5344CB8AC3E}">
        <p14:creationId xmlns:p14="http://schemas.microsoft.com/office/powerpoint/2010/main" val="116248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570C88-EE06-AD41-8873-DF8AB690A188}" type="datetime1">
              <a:rPr lang="en-CA" smtClean="0"/>
              <a:t>2019-07-25</a:t>
            </a:fld>
            <a:endParaRPr lang="en-US"/>
          </a:p>
        </p:txBody>
      </p:sp>
      <p:sp>
        <p:nvSpPr>
          <p:cNvPr id="6" name="Footer Placeholder 5"/>
          <p:cNvSpPr>
            <a:spLocks noGrp="1"/>
          </p:cNvSpPr>
          <p:nvPr>
            <p:ph type="ftr" sz="quarter" idx="11"/>
          </p:nvPr>
        </p:nvSpPr>
        <p:spPr/>
        <p:txBody>
          <a:bodyPr anchor="ctr"/>
          <a:lstStyle/>
          <a:p>
            <a:r>
              <a:rPr lang="en-US" b="1" kern="1400" dirty="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7" name="Slide Number Placeholder 6"/>
          <p:cNvSpPr>
            <a:spLocks noGrp="1"/>
          </p:cNvSpPr>
          <p:nvPr>
            <p:ph type="sldNum" sz="quarter" idx="12"/>
          </p:nvPr>
        </p:nvSpPr>
        <p:spPr/>
        <p:txBody>
          <a:bodyPr/>
          <a:lstStyle/>
          <a:p>
            <a:fld id="{CE15F772-C510-B945-AE82-FB28117C552B}" type="slidenum">
              <a:rPr lang="en-US" smtClean="0"/>
              <a:t>‹#›</a:t>
            </a:fld>
            <a:endParaRPr lang="en-US"/>
          </a:p>
        </p:txBody>
      </p:sp>
    </p:spTree>
    <p:extLst>
      <p:ext uri="{BB962C8B-B14F-4D97-AF65-F5344CB8AC3E}">
        <p14:creationId xmlns:p14="http://schemas.microsoft.com/office/powerpoint/2010/main" val="176599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E9FC03-84EC-6B4F-96E0-CB92C4F9C8EB}" type="datetime1">
              <a:rPr lang="en-CA" smtClean="0"/>
              <a:t>2019-07-25</a:t>
            </a:fld>
            <a:endParaRPr lang="en-US"/>
          </a:p>
        </p:txBody>
      </p:sp>
      <p:sp>
        <p:nvSpPr>
          <p:cNvPr id="8" name="Footer Placeholder 7"/>
          <p:cNvSpPr>
            <a:spLocks noGrp="1"/>
          </p:cNvSpPr>
          <p:nvPr>
            <p:ph type="ftr" sz="quarter" idx="11"/>
          </p:nvPr>
        </p:nvSpPr>
        <p:spPr/>
        <p:txBody>
          <a:bodyPr/>
          <a:lstStyle/>
          <a:p>
            <a:r>
              <a:rPr lang="en-US"/>
              <a:t>Alliance Planning and Environmental Consulting Inc.</a:t>
            </a:r>
          </a:p>
        </p:txBody>
      </p:sp>
      <p:sp>
        <p:nvSpPr>
          <p:cNvPr id="9" name="Slide Number Placeholder 8"/>
          <p:cNvSpPr>
            <a:spLocks noGrp="1"/>
          </p:cNvSpPr>
          <p:nvPr>
            <p:ph type="sldNum" sz="quarter" idx="12"/>
          </p:nvPr>
        </p:nvSpPr>
        <p:spPr/>
        <p:txBody>
          <a:bodyPr/>
          <a:lstStyle/>
          <a:p>
            <a:fld id="{CE15F772-C510-B945-AE82-FB28117C552B}" type="slidenum">
              <a:rPr lang="en-US" smtClean="0"/>
              <a:t>‹#›</a:t>
            </a:fld>
            <a:endParaRPr lang="en-US"/>
          </a:p>
        </p:txBody>
      </p:sp>
    </p:spTree>
    <p:extLst>
      <p:ext uri="{BB962C8B-B14F-4D97-AF65-F5344CB8AC3E}">
        <p14:creationId xmlns:p14="http://schemas.microsoft.com/office/powerpoint/2010/main" val="75437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290901-FAD2-5643-A003-87C85DA22EF7}" type="datetime1">
              <a:rPr lang="en-CA" smtClean="0"/>
              <a:t>2019-07-25</a:t>
            </a:fld>
            <a:endParaRPr lang="en-US"/>
          </a:p>
        </p:txBody>
      </p:sp>
      <p:sp>
        <p:nvSpPr>
          <p:cNvPr id="4" name="Footer Placeholder 3"/>
          <p:cNvSpPr>
            <a:spLocks noGrp="1"/>
          </p:cNvSpPr>
          <p:nvPr>
            <p:ph type="ftr" sz="quarter" idx="11"/>
          </p:nvPr>
        </p:nvSpPr>
        <p:spPr/>
        <p:txBody>
          <a:bodyPr/>
          <a:lstStyle/>
          <a:p>
            <a:r>
              <a:rPr lang="en-US"/>
              <a:t>Alliance Planning and Environmental Consulting Inc.</a:t>
            </a:r>
          </a:p>
        </p:txBody>
      </p:sp>
      <p:sp>
        <p:nvSpPr>
          <p:cNvPr id="5" name="Slide Number Placeholder 4"/>
          <p:cNvSpPr>
            <a:spLocks noGrp="1"/>
          </p:cNvSpPr>
          <p:nvPr>
            <p:ph type="sldNum" sz="quarter" idx="12"/>
          </p:nvPr>
        </p:nvSpPr>
        <p:spPr/>
        <p:txBody>
          <a:bodyPr/>
          <a:lstStyle/>
          <a:p>
            <a:fld id="{CE15F772-C510-B945-AE82-FB28117C552B}" type="slidenum">
              <a:rPr lang="en-US" smtClean="0"/>
              <a:t>‹#›</a:t>
            </a:fld>
            <a:endParaRPr lang="en-US"/>
          </a:p>
        </p:txBody>
      </p:sp>
    </p:spTree>
    <p:extLst>
      <p:ext uri="{BB962C8B-B14F-4D97-AF65-F5344CB8AC3E}">
        <p14:creationId xmlns:p14="http://schemas.microsoft.com/office/powerpoint/2010/main" val="11722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F5834-E9E1-D34C-9A19-D9E68FD2F10A}" type="datetime1">
              <a:rPr lang="en-CA" smtClean="0"/>
              <a:t>2019-07-25</a:t>
            </a:fld>
            <a:endParaRPr lang="en-US"/>
          </a:p>
        </p:txBody>
      </p:sp>
      <p:sp>
        <p:nvSpPr>
          <p:cNvPr id="3" name="Footer Placeholder 2"/>
          <p:cNvSpPr>
            <a:spLocks noGrp="1"/>
          </p:cNvSpPr>
          <p:nvPr>
            <p:ph type="ftr" sz="quarter" idx="11"/>
          </p:nvPr>
        </p:nvSpPr>
        <p:spPr/>
        <p:txBody>
          <a:bodyPr/>
          <a:lstStyle/>
          <a:p>
            <a:r>
              <a:rPr lang="en-US"/>
              <a:t>Alliance Planning and Environmental Consulting Inc.</a:t>
            </a:r>
          </a:p>
        </p:txBody>
      </p:sp>
      <p:sp>
        <p:nvSpPr>
          <p:cNvPr id="4" name="Slide Number Placeholder 3"/>
          <p:cNvSpPr>
            <a:spLocks noGrp="1"/>
          </p:cNvSpPr>
          <p:nvPr>
            <p:ph type="sldNum" sz="quarter" idx="12"/>
          </p:nvPr>
        </p:nvSpPr>
        <p:spPr/>
        <p:txBody>
          <a:bodyPr/>
          <a:lstStyle/>
          <a:p>
            <a:fld id="{CE15F772-C510-B945-AE82-FB28117C552B}" type="slidenum">
              <a:rPr lang="en-US" smtClean="0"/>
              <a:t>‹#›</a:t>
            </a:fld>
            <a:endParaRPr lang="en-US"/>
          </a:p>
        </p:txBody>
      </p:sp>
    </p:spTree>
    <p:extLst>
      <p:ext uri="{BB962C8B-B14F-4D97-AF65-F5344CB8AC3E}">
        <p14:creationId xmlns:p14="http://schemas.microsoft.com/office/powerpoint/2010/main" val="95560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F701BF-BDC5-5046-B6D1-5821AE1FBA4B}" type="datetime1">
              <a:rPr lang="en-CA" smtClean="0"/>
              <a:t>2019-07-25</a:t>
            </a:fld>
            <a:endParaRPr lang="en-US"/>
          </a:p>
        </p:txBody>
      </p:sp>
      <p:sp>
        <p:nvSpPr>
          <p:cNvPr id="6" name="Footer Placeholder 5"/>
          <p:cNvSpPr>
            <a:spLocks noGrp="1"/>
          </p:cNvSpPr>
          <p:nvPr>
            <p:ph type="ftr" sz="quarter" idx="11"/>
          </p:nvPr>
        </p:nvSpPr>
        <p:spPr/>
        <p:txBody>
          <a:bodyPr/>
          <a:lstStyle/>
          <a:p>
            <a:r>
              <a:rPr lang="en-US"/>
              <a:t>Alliance Planning and Environmental Consulting Inc.</a:t>
            </a:r>
          </a:p>
        </p:txBody>
      </p:sp>
      <p:sp>
        <p:nvSpPr>
          <p:cNvPr id="7" name="Slide Number Placeholder 6"/>
          <p:cNvSpPr>
            <a:spLocks noGrp="1"/>
          </p:cNvSpPr>
          <p:nvPr>
            <p:ph type="sldNum" sz="quarter" idx="12"/>
          </p:nvPr>
        </p:nvSpPr>
        <p:spPr/>
        <p:txBody>
          <a:bodyPr/>
          <a:lstStyle/>
          <a:p>
            <a:fld id="{CE15F772-C510-B945-AE82-FB28117C552B}" type="slidenum">
              <a:rPr lang="en-US" smtClean="0"/>
              <a:t>‹#›</a:t>
            </a:fld>
            <a:endParaRPr lang="en-US"/>
          </a:p>
        </p:txBody>
      </p:sp>
    </p:spTree>
    <p:extLst>
      <p:ext uri="{BB962C8B-B14F-4D97-AF65-F5344CB8AC3E}">
        <p14:creationId xmlns:p14="http://schemas.microsoft.com/office/powerpoint/2010/main" val="188769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2580F5-024E-C74C-A268-3C18748B52A0}" type="datetime1">
              <a:rPr lang="en-CA" smtClean="0"/>
              <a:t>2019-07-25</a:t>
            </a:fld>
            <a:endParaRPr lang="en-US"/>
          </a:p>
        </p:txBody>
      </p:sp>
      <p:sp>
        <p:nvSpPr>
          <p:cNvPr id="6" name="Footer Placeholder 5"/>
          <p:cNvSpPr>
            <a:spLocks noGrp="1"/>
          </p:cNvSpPr>
          <p:nvPr>
            <p:ph type="ftr" sz="quarter" idx="11"/>
          </p:nvPr>
        </p:nvSpPr>
        <p:spPr/>
        <p:txBody>
          <a:bodyPr/>
          <a:lstStyle/>
          <a:p>
            <a:r>
              <a:rPr lang="en-US"/>
              <a:t>Alliance Planning and Environmental Consulting Inc.</a:t>
            </a:r>
          </a:p>
        </p:txBody>
      </p:sp>
      <p:sp>
        <p:nvSpPr>
          <p:cNvPr id="7" name="Slide Number Placeholder 6"/>
          <p:cNvSpPr>
            <a:spLocks noGrp="1"/>
          </p:cNvSpPr>
          <p:nvPr>
            <p:ph type="sldNum" sz="quarter" idx="12"/>
          </p:nvPr>
        </p:nvSpPr>
        <p:spPr/>
        <p:txBody>
          <a:bodyPr/>
          <a:lstStyle/>
          <a:p>
            <a:fld id="{CE15F772-C510-B945-AE82-FB28117C552B}" type="slidenum">
              <a:rPr lang="en-US" smtClean="0"/>
              <a:t>‹#›</a:t>
            </a:fld>
            <a:endParaRPr lang="en-US"/>
          </a:p>
        </p:txBody>
      </p:sp>
    </p:spTree>
    <p:extLst>
      <p:ext uri="{BB962C8B-B14F-4D97-AF65-F5344CB8AC3E}">
        <p14:creationId xmlns:p14="http://schemas.microsoft.com/office/powerpoint/2010/main" val="1761646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92233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628774"/>
            <a:ext cx="10515600" cy="43040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00E6C-66FD-CB41-A385-73216508BAD2}" type="datetime1">
              <a:rPr lang="en-CA" smtClean="0"/>
              <a:t>2019-07-25</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kern="1400" dirty="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Slide </a:t>
            </a:r>
            <a:fld id="{CE15F772-C510-B945-AE82-FB28117C552B}" type="slidenum">
              <a:rPr lang="en-US" smtClean="0"/>
              <a:t>‹#›</a:t>
            </a:fld>
            <a:endParaRPr lang="en-US" dirty="0"/>
          </a:p>
        </p:txBody>
      </p:sp>
      <p:sp>
        <p:nvSpPr>
          <p:cNvPr id="8" name="Freeform 7"/>
          <p:cNvSpPr>
            <a:spLocks/>
          </p:cNvSpPr>
          <p:nvPr userDrawn="1"/>
        </p:nvSpPr>
        <p:spPr bwMode="auto">
          <a:xfrm>
            <a:off x="838200" y="5729289"/>
            <a:ext cx="10515600" cy="537368"/>
          </a:xfrm>
          <a:custGeom>
            <a:avLst/>
            <a:gdLst>
              <a:gd name="T0" fmla="*/ 16590 w 16590"/>
              <a:gd name="T1" fmla="*/ 174 h 2612"/>
              <a:gd name="T2" fmla="*/ 16054 w 16590"/>
              <a:gd name="T3" fmla="*/ 664 h 2612"/>
              <a:gd name="T4" fmla="*/ 15336 w 16590"/>
              <a:gd name="T5" fmla="*/ 1100 h 2612"/>
              <a:gd name="T6" fmla="*/ 14462 w 16590"/>
              <a:gd name="T7" fmla="*/ 1480 h 2612"/>
              <a:gd name="T8" fmla="*/ 13457 w 16590"/>
              <a:gd name="T9" fmla="*/ 1804 h 2612"/>
              <a:gd name="T10" fmla="*/ 12343 w 16590"/>
              <a:gd name="T11" fmla="*/ 2074 h 2612"/>
              <a:gd name="T12" fmla="*/ 11146 w 16590"/>
              <a:gd name="T13" fmla="*/ 2288 h 2612"/>
              <a:gd name="T14" fmla="*/ 9892 w 16590"/>
              <a:gd name="T15" fmla="*/ 2448 h 2612"/>
              <a:gd name="T16" fmla="*/ 8602 w 16590"/>
              <a:gd name="T17" fmla="*/ 2554 h 2612"/>
              <a:gd name="T18" fmla="*/ 7303 w 16590"/>
              <a:gd name="T19" fmla="*/ 2606 h 2612"/>
              <a:gd name="T20" fmla="*/ 6019 w 16590"/>
              <a:gd name="T21" fmla="*/ 2605 h 2612"/>
              <a:gd name="T22" fmla="*/ 4774 w 16590"/>
              <a:gd name="T23" fmla="*/ 2550 h 2612"/>
              <a:gd name="T24" fmla="*/ 3594 w 16590"/>
              <a:gd name="T25" fmla="*/ 2442 h 2612"/>
              <a:gd name="T26" fmla="*/ 2501 w 16590"/>
              <a:gd name="T27" fmla="*/ 2282 h 2612"/>
              <a:gd name="T28" fmla="*/ 1522 w 16590"/>
              <a:gd name="T29" fmla="*/ 2069 h 2612"/>
              <a:gd name="T30" fmla="*/ 680 w 16590"/>
              <a:gd name="T31" fmla="*/ 1804 h 2612"/>
              <a:gd name="T32" fmla="*/ 0 w 16590"/>
              <a:gd name="T33" fmla="*/ 1487 h 2612"/>
              <a:gd name="T34" fmla="*/ 328 w 16590"/>
              <a:gd name="T35" fmla="*/ 1576 h 2612"/>
              <a:gd name="T36" fmla="*/ 1109 w 16590"/>
              <a:gd name="T37" fmla="*/ 1851 h 2612"/>
              <a:gd name="T38" fmla="*/ 2038 w 16590"/>
              <a:gd name="T39" fmla="*/ 2074 h 2612"/>
              <a:gd name="T40" fmla="*/ 3090 w 16590"/>
              <a:gd name="T41" fmla="*/ 2246 h 2612"/>
              <a:gd name="T42" fmla="*/ 4241 w 16590"/>
              <a:gd name="T43" fmla="*/ 2368 h 2612"/>
              <a:gd name="T44" fmla="*/ 5464 w 16590"/>
              <a:gd name="T45" fmla="*/ 2439 h 2612"/>
              <a:gd name="T46" fmla="*/ 6738 w 16590"/>
              <a:gd name="T47" fmla="*/ 2458 h 2612"/>
              <a:gd name="T48" fmla="*/ 8035 w 16590"/>
              <a:gd name="T49" fmla="*/ 2425 h 2612"/>
              <a:gd name="T50" fmla="*/ 9333 w 16590"/>
              <a:gd name="T51" fmla="*/ 2338 h 2612"/>
              <a:gd name="T52" fmla="*/ 10606 w 16590"/>
              <a:gd name="T53" fmla="*/ 2201 h 2612"/>
              <a:gd name="T54" fmla="*/ 11831 w 16590"/>
              <a:gd name="T55" fmla="*/ 2009 h 2612"/>
              <a:gd name="T56" fmla="*/ 12982 w 16590"/>
              <a:gd name="T57" fmla="*/ 1765 h 2612"/>
              <a:gd name="T58" fmla="*/ 14034 w 16590"/>
              <a:gd name="T59" fmla="*/ 1467 h 2612"/>
              <a:gd name="T60" fmla="*/ 14963 w 16590"/>
              <a:gd name="T61" fmla="*/ 1116 h 2612"/>
              <a:gd name="T62" fmla="*/ 15746 w 16590"/>
              <a:gd name="T63" fmla="*/ 710 h 2612"/>
              <a:gd name="T64" fmla="*/ 16357 w 16590"/>
              <a:gd name="T65" fmla="*/ 251 h 2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90" h="2612">
                <a:moveTo>
                  <a:pt x="16590" y="0"/>
                </a:moveTo>
                <a:lnTo>
                  <a:pt x="16590" y="174"/>
                </a:lnTo>
                <a:lnTo>
                  <a:pt x="16346" y="426"/>
                </a:lnTo>
                <a:lnTo>
                  <a:pt x="16054" y="664"/>
                </a:lnTo>
                <a:lnTo>
                  <a:pt x="15716" y="889"/>
                </a:lnTo>
                <a:lnTo>
                  <a:pt x="15336" y="1100"/>
                </a:lnTo>
                <a:lnTo>
                  <a:pt x="14918" y="1297"/>
                </a:lnTo>
                <a:lnTo>
                  <a:pt x="14462" y="1480"/>
                </a:lnTo>
                <a:lnTo>
                  <a:pt x="13975" y="1649"/>
                </a:lnTo>
                <a:lnTo>
                  <a:pt x="13457" y="1804"/>
                </a:lnTo>
                <a:lnTo>
                  <a:pt x="12912" y="1945"/>
                </a:lnTo>
                <a:lnTo>
                  <a:pt x="12343" y="2074"/>
                </a:lnTo>
                <a:lnTo>
                  <a:pt x="11754" y="2187"/>
                </a:lnTo>
                <a:lnTo>
                  <a:pt x="11146" y="2288"/>
                </a:lnTo>
                <a:lnTo>
                  <a:pt x="10524" y="2375"/>
                </a:lnTo>
                <a:lnTo>
                  <a:pt x="9892" y="2448"/>
                </a:lnTo>
                <a:lnTo>
                  <a:pt x="9249" y="2508"/>
                </a:lnTo>
                <a:lnTo>
                  <a:pt x="8602" y="2554"/>
                </a:lnTo>
                <a:lnTo>
                  <a:pt x="7952" y="2587"/>
                </a:lnTo>
                <a:lnTo>
                  <a:pt x="7303" y="2606"/>
                </a:lnTo>
                <a:lnTo>
                  <a:pt x="6658" y="2612"/>
                </a:lnTo>
                <a:lnTo>
                  <a:pt x="6019" y="2605"/>
                </a:lnTo>
                <a:lnTo>
                  <a:pt x="5390" y="2584"/>
                </a:lnTo>
                <a:lnTo>
                  <a:pt x="4774" y="2550"/>
                </a:lnTo>
                <a:lnTo>
                  <a:pt x="4174" y="2503"/>
                </a:lnTo>
                <a:lnTo>
                  <a:pt x="3594" y="2442"/>
                </a:lnTo>
                <a:lnTo>
                  <a:pt x="3035" y="2368"/>
                </a:lnTo>
                <a:lnTo>
                  <a:pt x="2501" y="2282"/>
                </a:lnTo>
                <a:lnTo>
                  <a:pt x="1996" y="2182"/>
                </a:lnTo>
                <a:lnTo>
                  <a:pt x="1522" y="2069"/>
                </a:lnTo>
                <a:lnTo>
                  <a:pt x="1082" y="1943"/>
                </a:lnTo>
                <a:lnTo>
                  <a:pt x="680" y="1804"/>
                </a:lnTo>
                <a:lnTo>
                  <a:pt x="318" y="1652"/>
                </a:lnTo>
                <a:lnTo>
                  <a:pt x="0" y="1487"/>
                </a:lnTo>
                <a:lnTo>
                  <a:pt x="0" y="1420"/>
                </a:lnTo>
                <a:lnTo>
                  <a:pt x="328" y="1576"/>
                </a:lnTo>
                <a:lnTo>
                  <a:pt x="699" y="1719"/>
                </a:lnTo>
                <a:lnTo>
                  <a:pt x="1109" y="1851"/>
                </a:lnTo>
                <a:lnTo>
                  <a:pt x="1557" y="1968"/>
                </a:lnTo>
                <a:lnTo>
                  <a:pt x="2038" y="2074"/>
                </a:lnTo>
                <a:lnTo>
                  <a:pt x="2551" y="2167"/>
                </a:lnTo>
                <a:lnTo>
                  <a:pt x="3090" y="2246"/>
                </a:lnTo>
                <a:lnTo>
                  <a:pt x="3655" y="2314"/>
                </a:lnTo>
                <a:lnTo>
                  <a:pt x="4241" y="2368"/>
                </a:lnTo>
                <a:lnTo>
                  <a:pt x="4844" y="2410"/>
                </a:lnTo>
                <a:lnTo>
                  <a:pt x="5464" y="2439"/>
                </a:lnTo>
                <a:lnTo>
                  <a:pt x="6096" y="2455"/>
                </a:lnTo>
                <a:lnTo>
                  <a:pt x="6738" y="2458"/>
                </a:lnTo>
                <a:lnTo>
                  <a:pt x="7385" y="2447"/>
                </a:lnTo>
                <a:lnTo>
                  <a:pt x="8035" y="2425"/>
                </a:lnTo>
                <a:lnTo>
                  <a:pt x="8686" y="2388"/>
                </a:lnTo>
                <a:lnTo>
                  <a:pt x="9333" y="2338"/>
                </a:lnTo>
                <a:lnTo>
                  <a:pt x="9974" y="2276"/>
                </a:lnTo>
                <a:lnTo>
                  <a:pt x="10606" y="2201"/>
                </a:lnTo>
                <a:lnTo>
                  <a:pt x="11226" y="2111"/>
                </a:lnTo>
                <a:lnTo>
                  <a:pt x="11831" y="2009"/>
                </a:lnTo>
                <a:lnTo>
                  <a:pt x="12417" y="1893"/>
                </a:lnTo>
                <a:lnTo>
                  <a:pt x="12982" y="1765"/>
                </a:lnTo>
                <a:lnTo>
                  <a:pt x="13521" y="1623"/>
                </a:lnTo>
                <a:lnTo>
                  <a:pt x="14034" y="1467"/>
                </a:lnTo>
                <a:lnTo>
                  <a:pt x="14515" y="1299"/>
                </a:lnTo>
                <a:lnTo>
                  <a:pt x="14963" y="1116"/>
                </a:lnTo>
                <a:lnTo>
                  <a:pt x="15375" y="919"/>
                </a:lnTo>
                <a:lnTo>
                  <a:pt x="15746" y="710"/>
                </a:lnTo>
                <a:lnTo>
                  <a:pt x="16075" y="487"/>
                </a:lnTo>
                <a:lnTo>
                  <a:pt x="16357" y="251"/>
                </a:lnTo>
                <a:lnTo>
                  <a:pt x="16590" y="0"/>
                </a:lnTo>
                <a:close/>
              </a:path>
            </a:pathLst>
          </a:custGeom>
          <a:gradFill rotWithShape="1">
            <a:gsLst>
              <a:gs pos="0">
                <a:schemeClr val="accent2">
                  <a:lumMod val="100000"/>
                  <a:lumOff val="0"/>
                  <a:gamma/>
                  <a:tint val="11765"/>
                  <a:invGamma/>
                </a:schemeClr>
              </a:gs>
              <a:gs pos="50000">
                <a:schemeClr val="accent2">
                  <a:lumMod val="100000"/>
                  <a:lumOff val="0"/>
                  <a:alpha val="75000"/>
                </a:schemeClr>
              </a:gs>
              <a:gs pos="100000">
                <a:schemeClr val="accent2">
                  <a:lumMod val="100000"/>
                  <a:lumOff val="0"/>
                  <a:gamma/>
                  <a:tint val="11765"/>
                  <a:invGamma/>
                </a:schemeClr>
              </a:gs>
            </a:gsLst>
            <a:lin ang="0" scaled="1"/>
          </a:grad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round/>
                <a:headEnd/>
                <a:tailEnd/>
              </a14:hiddenLine>
            </a:ext>
          </a:extLst>
        </p:spPr>
        <p:txBody>
          <a:bodyPr rot="0" vert="horz" wrap="square" lIns="91440" tIns="45720" rIns="91440" bIns="45720" anchor="t" anchorCtr="0" upright="1">
            <a:noAutofit/>
          </a:bodyPr>
          <a:lstStyle/>
          <a:p>
            <a:endParaRPr lang="en-US" sz="1800"/>
          </a:p>
        </p:txBody>
      </p:sp>
      <p:sp>
        <p:nvSpPr>
          <p:cNvPr id="9" name="Freeform 8"/>
          <p:cNvSpPr>
            <a:spLocks/>
          </p:cNvSpPr>
          <p:nvPr userDrawn="1"/>
        </p:nvSpPr>
        <p:spPr bwMode="auto">
          <a:xfrm>
            <a:off x="10859771" y="365126"/>
            <a:ext cx="494031" cy="1252855"/>
          </a:xfrm>
          <a:custGeom>
            <a:avLst/>
            <a:gdLst>
              <a:gd name="T0" fmla="*/ 0 w 1376"/>
              <a:gd name="T1" fmla="*/ 0 h 3365"/>
              <a:gd name="T2" fmla="*/ 1376 w 1376"/>
              <a:gd name="T3" fmla="*/ 0 h 3365"/>
              <a:gd name="T4" fmla="*/ 1376 w 1376"/>
              <a:gd name="T5" fmla="*/ 3365 h 3365"/>
              <a:gd name="T6" fmla="*/ 1363 w 1376"/>
              <a:gd name="T7" fmla="*/ 3134 h 3365"/>
              <a:gd name="T8" fmla="*/ 1351 w 1376"/>
              <a:gd name="T9" fmla="*/ 2914 h 3365"/>
              <a:gd name="T10" fmla="*/ 1338 w 1376"/>
              <a:gd name="T11" fmla="*/ 2706 h 3365"/>
              <a:gd name="T12" fmla="*/ 1325 w 1376"/>
              <a:gd name="T13" fmla="*/ 2507 h 3365"/>
              <a:gd name="T14" fmla="*/ 1310 w 1376"/>
              <a:gd name="T15" fmla="*/ 2320 h 3365"/>
              <a:gd name="T16" fmla="*/ 1295 w 1376"/>
              <a:gd name="T17" fmla="*/ 2141 h 3365"/>
              <a:gd name="T18" fmla="*/ 1277 w 1376"/>
              <a:gd name="T19" fmla="*/ 1973 h 3365"/>
              <a:gd name="T20" fmla="*/ 1260 w 1376"/>
              <a:gd name="T21" fmla="*/ 1813 h 3365"/>
              <a:gd name="T22" fmla="*/ 1240 w 1376"/>
              <a:gd name="T23" fmla="*/ 1663 h 3365"/>
              <a:gd name="T24" fmla="*/ 1218 w 1376"/>
              <a:gd name="T25" fmla="*/ 1523 h 3365"/>
              <a:gd name="T26" fmla="*/ 1195 w 1376"/>
              <a:gd name="T27" fmla="*/ 1389 h 3365"/>
              <a:gd name="T28" fmla="*/ 1169 w 1376"/>
              <a:gd name="T29" fmla="*/ 1265 h 3365"/>
              <a:gd name="T30" fmla="*/ 1142 w 1376"/>
              <a:gd name="T31" fmla="*/ 1149 h 3365"/>
              <a:gd name="T32" fmla="*/ 1112 w 1376"/>
              <a:gd name="T33" fmla="*/ 1039 h 3365"/>
              <a:gd name="T34" fmla="*/ 1080 w 1376"/>
              <a:gd name="T35" fmla="*/ 937 h 3365"/>
              <a:gd name="T36" fmla="*/ 1046 w 1376"/>
              <a:gd name="T37" fmla="*/ 842 h 3365"/>
              <a:gd name="T38" fmla="*/ 1008 w 1376"/>
              <a:gd name="T39" fmla="*/ 753 h 3365"/>
              <a:gd name="T40" fmla="*/ 967 w 1376"/>
              <a:gd name="T41" fmla="*/ 671 h 3365"/>
              <a:gd name="T42" fmla="*/ 924 w 1376"/>
              <a:gd name="T43" fmla="*/ 595 h 3365"/>
              <a:gd name="T44" fmla="*/ 877 w 1376"/>
              <a:gd name="T45" fmla="*/ 524 h 3365"/>
              <a:gd name="T46" fmla="*/ 826 w 1376"/>
              <a:gd name="T47" fmla="*/ 458 h 3365"/>
              <a:gd name="T48" fmla="*/ 772 w 1376"/>
              <a:gd name="T49" fmla="*/ 398 h 3365"/>
              <a:gd name="T50" fmla="*/ 714 w 1376"/>
              <a:gd name="T51" fmla="*/ 342 h 3365"/>
              <a:gd name="T52" fmla="*/ 653 w 1376"/>
              <a:gd name="T53" fmla="*/ 291 h 3365"/>
              <a:gd name="T54" fmla="*/ 587 w 1376"/>
              <a:gd name="T55" fmla="*/ 243 h 3365"/>
              <a:gd name="T56" fmla="*/ 517 w 1376"/>
              <a:gd name="T57" fmla="*/ 199 h 3365"/>
              <a:gd name="T58" fmla="*/ 443 w 1376"/>
              <a:gd name="T59" fmla="*/ 159 h 3365"/>
              <a:gd name="T60" fmla="*/ 364 w 1376"/>
              <a:gd name="T61" fmla="*/ 123 h 3365"/>
              <a:gd name="T62" fmla="*/ 280 w 1376"/>
              <a:gd name="T63" fmla="*/ 89 h 3365"/>
              <a:gd name="T64" fmla="*/ 192 w 1376"/>
              <a:gd name="T65" fmla="*/ 57 h 3365"/>
              <a:gd name="T66" fmla="*/ 98 w 1376"/>
              <a:gd name="T67" fmla="*/ 27 h 3365"/>
              <a:gd name="T68" fmla="*/ 0 w 1376"/>
              <a:gd name="T69"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6" h="3365">
                <a:moveTo>
                  <a:pt x="0" y="0"/>
                </a:moveTo>
                <a:lnTo>
                  <a:pt x="1376" y="0"/>
                </a:lnTo>
                <a:lnTo>
                  <a:pt x="1376" y="3365"/>
                </a:lnTo>
                <a:lnTo>
                  <a:pt x="1363" y="3134"/>
                </a:lnTo>
                <a:lnTo>
                  <a:pt x="1351" y="2914"/>
                </a:lnTo>
                <a:lnTo>
                  <a:pt x="1338" y="2706"/>
                </a:lnTo>
                <a:lnTo>
                  <a:pt x="1325" y="2507"/>
                </a:lnTo>
                <a:lnTo>
                  <a:pt x="1310" y="2320"/>
                </a:lnTo>
                <a:lnTo>
                  <a:pt x="1295" y="2141"/>
                </a:lnTo>
                <a:lnTo>
                  <a:pt x="1277" y="1973"/>
                </a:lnTo>
                <a:lnTo>
                  <a:pt x="1260" y="1813"/>
                </a:lnTo>
                <a:lnTo>
                  <a:pt x="1240" y="1663"/>
                </a:lnTo>
                <a:lnTo>
                  <a:pt x="1218" y="1523"/>
                </a:lnTo>
                <a:lnTo>
                  <a:pt x="1195" y="1389"/>
                </a:lnTo>
                <a:lnTo>
                  <a:pt x="1169" y="1265"/>
                </a:lnTo>
                <a:lnTo>
                  <a:pt x="1142" y="1149"/>
                </a:lnTo>
                <a:lnTo>
                  <a:pt x="1112" y="1039"/>
                </a:lnTo>
                <a:lnTo>
                  <a:pt x="1080" y="937"/>
                </a:lnTo>
                <a:lnTo>
                  <a:pt x="1046" y="842"/>
                </a:lnTo>
                <a:lnTo>
                  <a:pt x="1008" y="753"/>
                </a:lnTo>
                <a:lnTo>
                  <a:pt x="967" y="671"/>
                </a:lnTo>
                <a:lnTo>
                  <a:pt x="924" y="595"/>
                </a:lnTo>
                <a:lnTo>
                  <a:pt x="877" y="524"/>
                </a:lnTo>
                <a:lnTo>
                  <a:pt x="826" y="458"/>
                </a:lnTo>
                <a:lnTo>
                  <a:pt x="772" y="398"/>
                </a:lnTo>
                <a:lnTo>
                  <a:pt x="714" y="342"/>
                </a:lnTo>
                <a:lnTo>
                  <a:pt x="653" y="291"/>
                </a:lnTo>
                <a:lnTo>
                  <a:pt x="587" y="243"/>
                </a:lnTo>
                <a:lnTo>
                  <a:pt x="517" y="199"/>
                </a:lnTo>
                <a:lnTo>
                  <a:pt x="443" y="159"/>
                </a:lnTo>
                <a:lnTo>
                  <a:pt x="364" y="123"/>
                </a:lnTo>
                <a:lnTo>
                  <a:pt x="280" y="89"/>
                </a:lnTo>
                <a:lnTo>
                  <a:pt x="192" y="57"/>
                </a:lnTo>
                <a:lnTo>
                  <a:pt x="98" y="27"/>
                </a:lnTo>
                <a:lnTo>
                  <a:pt x="0" y="0"/>
                </a:lnTo>
                <a:close/>
              </a:path>
            </a:pathLst>
          </a:custGeom>
          <a:solidFill>
            <a:schemeClr val="accent2">
              <a:lumMod val="100000"/>
              <a:lumOff val="0"/>
              <a:alpha val="85001"/>
            </a:schemeClr>
          </a:solid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round/>
                <a:headEnd/>
                <a:tailEnd/>
              </a14:hiddenLine>
            </a:ext>
          </a:extLst>
        </p:spPr>
        <p:txBody>
          <a:bodyPr rot="0" vert="horz" wrap="square" lIns="91440" tIns="45720" rIns="91440" bIns="45720" anchor="t" anchorCtr="0" upright="1">
            <a:noAutofit/>
          </a:bodyPr>
          <a:lstStyle/>
          <a:p>
            <a:endParaRPr lang="en-US" sz="1800"/>
          </a:p>
        </p:txBody>
      </p:sp>
    </p:spTree>
    <p:extLst>
      <p:ext uri="{BB962C8B-B14F-4D97-AF65-F5344CB8AC3E}">
        <p14:creationId xmlns:p14="http://schemas.microsoft.com/office/powerpoint/2010/main" val="694328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377" rtl="0" eaLnBrk="1" latinLnBrk="0" hangingPunct="1">
        <a:lnSpc>
          <a:spcPct val="90000"/>
        </a:lnSpc>
        <a:spcBef>
          <a:spcPct val="0"/>
        </a:spcBef>
        <a:buNone/>
        <a:defRPr sz="4400" b="1" i="1" u="sng"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accent2"/>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i="1"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i="1"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B8911-6BDD-444D-BE4F-45740D1D163B}" type="datetimeFigureOut">
              <a:rPr lang="en-US" smtClean="0"/>
              <a:t>7/25/2019</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FFC22-01B9-5446-8543-788F9DC0DBD8}" type="slidenum">
              <a:rPr lang="en-US" smtClean="0"/>
              <a:t>‹#›</a:t>
            </a:fld>
            <a:endParaRPr lang="en-US"/>
          </a:p>
        </p:txBody>
      </p:sp>
      <p:sp>
        <p:nvSpPr>
          <p:cNvPr id="7" name="Rectangle 6"/>
          <p:cNvSpPr/>
          <p:nvPr userDrawn="1"/>
        </p:nvSpPr>
        <p:spPr>
          <a:xfrm>
            <a:off x="3463636" y="0"/>
            <a:ext cx="5347855" cy="1662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009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60FD5-3779-0C43-8F2F-342672AE5CB2}" type="datetimeFigureOut">
              <a:rPr lang="en-US" smtClean="0"/>
              <a:t>7/25/2019</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528CD-4572-C24E-9DCB-C839AAB52329}" type="slidenum">
              <a:rPr lang="en-US" smtClean="0"/>
              <a:t>‹#›</a:t>
            </a:fld>
            <a:endParaRPr lang="en-US"/>
          </a:p>
        </p:txBody>
      </p:sp>
    </p:spTree>
    <p:extLst>
      <p:ext uri="{BB962C8B-B14F-4D97-AF65-F5344CB8AC3E}">
        <p14:creationId xmlns:p14="http://schemas.microsoft.com/office/powerpoint/2010/main" val="15784923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8.xml"/><Relationship Id="rId5" Type="http://schemas.openxmlformats.org/officeDocument/2006/relationships/image" Target="../media/image14.jpe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06541" y="512956"/>
            <a:ext cx="184731" cy="369332"/>
          </a:xfrm>
          <a:prstGeom prst="rect">
            <a:avLst/>
          </a:prstGeom>
          <a:solidFill>
            <a:schemeClr val="bg1"/>
          </a:solidFill>
        </p:spPr>
        <p:txBody>
          <a:bodyPr wrap="none" rtlCol="0">
            <a:spAutoFit/>
          </a:bodyPr>
          <a:lstStyle/>
          <a:p>
            <a:endParaRPr lang="en-US" dirty="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93086" y="1842655"/>
            <a:ext cx="4098914" cy="1911927"/>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1564" y="3879237"/>
            <a:ext cx="4530436" cy="2978762"/>
          </a:xfrm>
          <a:prstGeom prst="rect">
            <a:avLst/>
          </a:prstGeom>
          <a:solidFill>
            <a:schemeClr val="bg1">
              <a:alpha val="48000"/>
            </a:schemeClr>
          </a:solidFill>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0038" y="0"/>
            <a:ext cx="5569749" cy="3754582"/>
          </a:xfrm>
          <a:prstGeom prst="rect">
            <a:avLst/>
          </a:prstGeom>
        </p:spPr>
      </p:pic>
      <p:pic>
        <p:nvPicPr>
          <p:cNvPr id="12" name="Picture 11"/>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163000"/>
                    </a14:imgEffect>
                    <a14:imgEffect>
                      <a14:brightnessContrast contrast="18000"/>
                    </a14:imgEffect>
                  </a14:imgLayer>
                </a14:imgProps>
              </a:ext>
              <a:ext uri="{28A0092B-C50C-407E-A947-70E740481C1C}">
                <a14:useLocalDpi xmlns:a14="http://schemas.microsoft.com/office/drawing/2010/main"/>
              </a:ext>
            </a:extLst>
          </a:blip>
          <a:srcRect/>
          <a:stretch/>
        </p:blipFill>
        <p:spPr>
          <a:xfrm>
            <a:off x="8093086" y="0"/>
            <a:ext cx="4098913" cy="1718000"/>
          </a:xfrm>
          <a:prstGeom prst="rect">
            <a:avLst/>
          </a:prstGeom>
        </p:spPr>
      </p:pic>
      <p:pic>
        <p:nvPicPr>
          <p:cNvPr id="13" name="Picture 12"/>
          <p:cNvPicPr>
            <a:picLocks noChangeAspect="1"/>
          </p:cNvPicPr>
          <p:nvPr/>
        </p:nvPicPr>
        <p:blipFill rotWithShape="1">
          <a:blip r:embed="rId7" cstate="screen">
            <a:extLst>
              <a:ext uri="{28A0092B-C50C-407E-A947-70E740481C1C}">
                <a14:useLocalDpi xmlns:a14="http://schemas.microsoft.com/office/drawing/2010/main"/>
              </a:ext>
            </a:extLst>
          </a:blip>
          <a:srcRect r="-114"/>
          <a:stretch/>
        </p:blipFill>
        <p:spPr>
          <a:xfrm>
            <a:off x="-622" y="3879237"/>
            <a:ext cx="7537495" cy="2978762"/>
          </a:xfrm>
          <a:prstGeom prst="rect">
            <a:avLst/>
          </a:prstGeom>
        </p:spPr>
      </p:pic>
      <p:pic>
        <p:nvPicPr>
          <p:cNvPr id="14" name="Picture 13"/>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22" y="0"/>
            <a:ext cx="2257361" cy="3754582"/>
          </a:xfrm>
          <a:prstGeom prst="rect">
            <a:avLst/>
          </a:prstGeom>
        </p:spPr>
      </p:pic>
      <p:sp>
        <p:nvSpPr>
          <p:cNvPr id="4" name="Title 3"/>
          <p:cNvSpPr>
            <a:spLocks noGrp="1"/>
          </p:cNvSpPr>
          <p:nvPr>
            <p:ph type="ctrTitle"/>
          </p:nvPr>
        </p:nvSpPr>
        <p:spPr>
          <a:xfrm>
            <a:off x="1378120" y="4752091"/>
            <a:ext cx="4780010" cy="1233053"/>
          </a:xfrm>
          <a:solidFill>
            <a:schemeClr val="bg1">
              <a:alpha val="71000"/>
            </a:schemeClr>
          </a:solidFill>
        </p:spPr>
        <p:txBody>
          <a:bodyPr>
            <a:normAutofit fontScale="90000"/>
          </a:bodyPr>
          <a:lstStyle/>
          <a:p>
            <a:r>
              <a:rPr lang="en-US" sz="9600" b="1" dirty="0"/>
              <a:t>Welcome!</a:t>
            </a:r>
          </a:p>
        </p:txBody>
      </p:sp>
    </p:spTree>
    <p:extLst>
      <p:ext uri="{BB962C8B-B14F-4D97-AF65-F5344CB8AC3E}">
        <p14:creationId xmlns:p14="http://schemas.microsoft.com/office/powerpoint/2010/main" val="1484343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B023-CEFD-1143-9BC0-78F1C4C51CCC}"/>
              </a:ext>
            </a:extLst>
          </p:cNvPr>
          <p:cNvSpPr>
            <a:spLocks noGrp="1"/>
          </p:cNvSpPr>
          <p:nvPr>
            <p:ph type="title"/>
          </p:nvPr>
        </p:nvSpPr>
        <p:spPr/>
        <p:txBody>
          <a:bodyPr/>
          <a:lstStyle/>
          <a:p>
            <a:r>
              <a:rPr lang="en-CA" dirty="0"/>
              <a:t>The Province </a:t>
            </a:r>
            <a:r>
              <a:rPr lang="en-CA"/>
              <a:t>– Context</a:t>
            </a:r>
            <a:endParaRPr lang="en-US" dirty="0"/>
          </a:p>
        </p:txBody>
      </p:sp>
      <p:sp>
        <p:nvSpPr>
          <p:cNvPr id="3" name="Content Placeholder 2">
            <a:extLst>
              <a:ext uri="{FF2B5EF4-FFF2-40B4-BE49-F238E27FC236}">
                <a16:creationId xmlns:a16="http://schemas.microsoft.com/office/drawing/2014/main" id="{8C073CE9-6D4E-E94B-BC58-A03603A72BC9}"/>
              </a:ext>
            </a:extLst>
          </p:cNvPr>
          <p:cNvSpPr>
            <a:spLocks noGrp="1"/>
          </p:cNvSpPr>
          <p:nvPr>
            <p:ph idx="1"/>
          </p:nvPr>
        </p:nvSpPr>
        <p:spPr/>
        <p:txBody>
          <a:bodyPr>
            <a:normAutofit/>
          </a:bodyPr>
          <a:lstStyle/>
          <a:p>
            <a:r>
              <a:rPr lang="en-CA" dirty="0">
                <a:solidFill>
                  <a:srgbClr val="FF9933"/>
                </a:solidFill>
              </a:rPr>
              <a:t>383 communities of varying sizes and administrations  </a:t>
            </a:r>
          </a:p>
          <a:p>
            <a:endParaRPr lang="en-CA" dirty="0">
              <a:solidFill>
                <a:srgbClr val="FF9933"/>
              </a:solidFill>
            </a:endParaRPr>
          </a:p>
          <a:p>
            <a:r>
              <a:rPr lang="en-CA" dirty="0">
                <a:solidFill>
                  <a:srgbClr val="FF9933"/>
                </a:solidFill>
              </a:rPr>
              <a:t>&gt;90% forested land  - 46% Crown Owned</a:t>
            </a:r>
          </a:p>
          <a:p>
            <a:r>
              <a:rPr lang="en-CA" dirty="0">
                <a:solidFill>
                  <a:srgbClr val="FF9933"/>
                </a:solidFill>
              </a:rPr>
              <a:t>&gt;60% of the land mass without planning</a:t>
            </a:r>
          </a:p>
          <a:p>
            <a:r>
              <a:rPr lang="en-CA" dirty="0">
                <a:solidFill>
                  <a:srgbClr val="FF9933"/>
                </a:solidFill>
              </a:rPr>
              <a:t>50-50 Rural - Urban </a:t>
            </a:r>
          </a:p>
          <a:p>
            <a:r>
              <a:rPr lang="en-CA" dirty="0">
                <a:solidFill>
                  <a:srgbClr val="FF9933"/>
                </a:solidFill>
              </a:rPr>
              <a:t>Aging population</a:t>
            </a:r>
          </a:p>
          <a:p>
            <a:endParaRPr lang="en-CA" dirty="0">
              <a:solidFill>
                <a:schemeClr val="tx1"/>
              </a:solidFill>
            </a:endParaRPr>
          </a:p>
          <a:p>
            <a:pPr marL="0" indent="0">
              <a:buNone/>
            </a:pPr>
            <a:endParaRPr lang="en-CA" dirty="0">
              <a:solidFill>
                <a:schemeClr val="tx1"/>
              </a:solidFill>
            </a:endParaRPr>
          </a:p>
        </p:txBody>
      </p:sp>
      <p:sp>
        <p:nvSpPr>
          <p:cNvPr id="4" name="Footer Placeholder 3">
            <a:extLst>
              <a:ext uri="{FF2B5EF4-FFF2-40B4-BE49-F238E27FC236}">
                <a16:creationId xmlns:a16="http://schemas.microsoft.com/office/drawing/2014/main" id="{80B549F3-BCDF-974D-8AFF-87ABF515D24A}"/>
              </a:ext>
            </a:extLst>
          </p:cNvPr>
          <p:cNvSpPr>
            <a:spLocks noGrp="1"/>
          </p:cNvSpPr>
          <p:nvPr>
            <p:ph type="ftr" sz="quarter" idx="11"/>
          </p:nvPr>
        </p:nvSpPr>
        <p:spPr/>
        <p:txBody>
          <a:bodyPr/>
          <a:lstStyle/>
          <a:p>
            <a:r>
              <a:rPr lang="en-US" b="1" kern="140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5" name="Slide Number Placeholder 4">
            <a:extLst>
              <a:ext uri="{FF2B5EF4-FFF2-40B4-BE49-F238E27FC236}">
                <a16:creationId xmlns:a16="http://schemas.microsoft.com/office/drawing/2014/main" id="{DA9AAC18-4E0F-904F-B11B-B55027BFFA45}"/>
              </a:ext>
            </a:extLst>
          </p:cNvPr>
          <p:cNvSpPr>
            <a:spLocks noGrp="1"/>
          </p:cNvSpPr>
          <p:nvPr>
            <p:ph type="sldNum" sz="quarter" idx="12"/>
          </p:nvPr>
        </p:nvSpPr>
        <p:spPr/>
        <p:txBody>
          <a:bodyPr/>
          <a:lstStyle/>
          <a:p>
            <a:fld id="{CE15F772-C510-B945-AE82-FB28117C552B}" type="slidenum">
              <a:rPr lang="en-US" smtClean="0"/>
              <a:t>10</a:t>
            </a:fld>
            <a:endParaRPr lang="en-US"/>
          </a:p>
        </p:txBody>
      </p:sp>
    </p:spTree>
    <p:extLst>
      <p:ext uri="{BB962C8B-B14F-4D97-AF65-F5344CB8AC3E}">
        <p14:creationId xmlns:p14="http://schemas.microsoft.com/office/powerpoint/2010/main" val="280188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Agriculture</a:t>
            </a:r>
          </a:p>
        </p:txBody>
      </p:sp>
      <p:sp>
        <p:nvSpPr>
          <p:cNvPr id="3" name="Content Placeholder 2"/>
          <p:cNvSpPr>
            <a:spLocks noGrp="1"/>
          </p:cNvSpPr>
          <p:nvPr>
            <p:ph idx="1"/>
          </p:nvPr>
        </p:nvSpPr>
        <p:spPr/>
        <p:txBody>
          <a:bodyPr/>
          <a:lstStyle/>
          <a:p>
            <a:r>
              <a:rPr lang="en-CA" dirty="0"/>
              <a:t>D</a:t>
            </a:r>
            <a:r>
              <a:rPr lang="en-US" dirty="0" err="1"/>
              <a:t>evelopment</a:t>
            </a:r>
            <a:r>
              <a:rPr lang="en-US" dirty="0"/>
              <a:t> pressures – loss of farmland</a:t>
            </a:r>
          </a:p>
          <a:p>
            <a:endParaRPr lang="en-US" dirty="0"/>
          </a:p>
          <a:p>
            <a:r>
              <a:rPr lang="en-US" dirty="0"/>
              <a:t>Out of province corporate ownership</a:t>
            </a:r>
          </a:p>
          <a:p>
            <a:endParaRPr lang="en-US" dirty="0"/>
          </a:p>
          <a:p>
            <a:r>
              <a:rPr lang="en-US" dirty="0"/>
              <a:t>Food security</a:t>
            </a:r>
          </a:p>
        </p:txBody>
      </p:sp>
      <p:sp>
        <p:nvSpPr>
          <p:cNvPr id="4" name="Footer Placeholder 3"/>
          <p:cNvSpPr>
            <a:spLocks noGrp="1"/>
          </p:cNvSpPr>
          <p:nvPr>
            <p:ph type="ftr" sz="quarter" idx="11"/>
          </p:nvPr>
        </p:nvSpPr>
        <p:spPr/>
        <p:txBody>
          <a:bodyPr/>
          <a:lstStyle/>
          <a:p>
            <a:r>
              <a:rPr lang="en-US" b="1" kern="1400" dirty="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5" name="Slide Number Placeholder 4"/>
          <p:cNvSpPr>
            <a:spLocks noGrp="1"/>
          </p:cNvSpPr>
          <p:nvPr>
            <p:ph type="sldNum" sz="quarter" idx="12"/>
          </p:nvPr>
        </p:nvSpPr>
        <p:spPr/>
        <p:txBody>
          <a:bodyPr/>
          <a:lstStyle/>
          <a:p>
            <a:fld id="{CE15F772-C510-B945-AE82-FB28117C552B}" type="slidenum">
              <a:rPr lang="en-US" smtClean="0"/>
              <a:t>11</a:t>
            </a:fld>
            <a:endParaRPr lang="en-US"/>
          </a:p>
        </p:txBody>
      </p:sp>
    </p:spTree>
    <p:extLst>
      <p:ext uri="{BB962C8B-B14F-4D97-AF65-F5344CB8AC3E}">
        <p14:creationId xmlns:p14="http://schemas.microsoft.com/office/powerpoint/2010/main" val="1455664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and Culture</a:t>
            </a:r>
          </a:p>
        </p:txBody>
      </p:sp>
      <p:sp>
        <p:nvSpPr>
          <p:cNvPr id="3" name="Content Placeholder 2"/>
          <p:cNvSpPr>
            <a:spLocks noGrp="1"/>
          </p:cNvSpPr>
          <p:nvPr>
            <p:ph idx="1"/>
          </p:nvPr>
        </p:nvSpPr>
        <p:spPr/>
        <p:txBody>
          <a:bodyPr/>
          <a:lstStyle/>
          <a:p>
            <a:r>
              <a:rPr lang="en-US" dirty="0"/>
              <a:t>Urban sprawl</a:t>
            </a:r>
          </a:p>
          <a:p>
            <a:endParaRPr lang="en-US" dirty="0"/>
          </a:p>
          <a:p>
            <a:r>
              <a:rPr lang="en-CA" dirty="0"/>
              <a:t>Healthy communities</a:t>
            </a: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b="1" kern="140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5" name="Slide Number Placeholder 4"/>
          <p:cNvSpPr>
            <a:spLocks noGrp="1"/>
          </p:cNvSpPr>
          <p:nvPr>
            <p:ph type="sldNum" sz="quarter" idx="12"/>
          </p:nvPr>
        </p:nvSpPr>
        <p:spPr/>
        <p:txBody>
          <a:bodyPr/>
          <a:lstStyle/>
          <a:p>
            <a:fld id="{CE15F772-C510-B945-AE82-FB28117C552B}" type="slidenum">
              <a:rPr lang="en-US" smtClean="0"/>
              <a:t>12</a:t>
            </a:fld>
            <a:endParaRPr lang="en-US"/>
          </a:p>
        </p:txBody>
      </p:sp>
    </p:spTree>
    <p:extLst>
      <p:ext uri="{BB962C8B-B14F-4D97-AF65-F5344CB8AC3E}">
        <p14:creationId xmlns:p14="http://schemas.microsoft.com/office/powerpoint/2010/main" val="314649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 use Development</a:t>
            </a:r>
          </a:p>
        </p:txBody>
      </p:sp>
      <p:sp>
        <p:nvSpPr>
          <p:cNvPr id="3" name="Content Placeholder 2"/>
          <p:cNvSpPr>
            <a:spLocks noGrp="1"/>
          </p:cNvSpPr>
          <p:nvPr>
            <p:ph idx="1"/>
          </p:nvPr>
        </p:nvSpPr>
        <p:spPr/>
        <p:txBody>
          <a:bodyPr/>
          <a:lstStyle/>
          <a:p>
            <a:r>
              <a:rPr lang="en-US" dirty="0"/>
              <a:t>Settlement patterns – </a:t>
            </a:r>
            <a:r>
              <a:rPr lang="en-US" dirty="0">
                <a:solidFill>
                  <a:srgbClr val="FF9933"/>
                </a:solidFill>
              </a:rPr>
              <a:t>long term effects of unplanned growth</a:t>
            </a:r>
          </a:p>
          <a:p>
            <a:endParaRPr lang="en-CA" dirty="0">
              <a:solidFill>
                <a:srgbClr val="FF9933"/>
              </a:solidFill>
            </a:endParaRPr>
          </a:p>
          <a:p>
            <a:r>
              <a:rPr lang="en-CA" dirty="0">
                <a:solidFill>
                  <a:srgbClr val="FF9933"/>
                </a:solidFill>
              </a:rPr>
              <a:t>Sustainability of “growth at any cost”</a:t>
            </a:r>
            <a:endParaRPr lang="en-US" dirty="0">
              <a:solidFill>
                <a:srgbClr val="FF9933"/>
              </a:solidFill>
            </a:endParaRPr>
          </a:p>
          <a:p>
            <a:endParaRPr lang="en-US" dirty="0"/>
          </a:p>
          <a:p>
            <a:r>
              <a:rPr lang="en-US" dirty="0"/>
              <a:t>Matching appropriate uses with appropriate locations</a:t>
            </a:r>
          </a:p>
        </p:txBody>
      </p:sp>
      <p:sp>
        <p:nvSpPr>
          <p:cNvPr id="4" name="Footer Placeholder 3"/>
          <p:cNvSpPr>
            <a:spLocks noGrp="1"/>
          </p:cNvSpPr>
          <p:nvPr>
            <p:ph type="ftr" sz="quarter" idx="11"/>
          </p:nvPr>
        </p:nvSpPr>
        <p:spPr/>
        <p:txBody>
          <a:bodyPr/>
          <a:lstStyle/>
          <a:p>
            <a:r>
              <a:rPr lang="en-US" b="1" kern="140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5" name="Slide Number Placeholder 4"/>
          <p:cNvSpPr>
            <a:spLocks noGrp="1"/>
          </p:cNvSpPr>
          <p:nvPr>
            <p:ph type="sldNum" sz="quarter" idx="12"/>
          </p:nvPr>
        </p:nvSpPr>
        <p:spPr/>
        <p:txBody>
          <a:bodyPr/>
          <a:lstStyle/>
          <a:p>
            <a:fld id="{CE15F772-C510-B945-AE82-FB28117C552B}" type="slidenum">
              <a:rPr lang="en-US" smtClean="0"/>
              <a:t>13</a:t>
            </a:fld>
            <a:endParaRPr lang="en-US"/>
          </a:p>
        </p:txBody>
      </p:sp>
    </p:spTree>
    <p:extLst>
      <p:ext uri="{BB962C8B-B14F-4D97-AF65-F5344CB8AC3E}">
        <p14:creationId xmlns:p14="http://schemas.microsoft.com/office/powerpoint/2010/main" val="663876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Environment</a:t>
            </a:r>
          </a:p>
        </p:txBody>
      </p:sp>
      <p:sp>
        <p:nvSpPr>
          <p:cNvPr id="3" name="Content Placeholder 2"/>
          <p:cNvSpPr>
            <a:spLocks noGrp="1"/>
          </p:cNvSpPr>
          <p:nvPr>
            <p:ph idx="1"/>
          </p:nvPr>
        </p:nvSpPr>
        <p:spPr>
          <a:xfrm>
            <a:off x="926977" y="1669895"/>
            <a:ext cx="10515600" cy="4304031"/>
          </a:xfrm>
        </p:spPr>
        <p:txBody>
          <a:bodyPr/>
          <a:lstStyle/>
          <a:p>
            <a:r>
              <a:rPr lang="en-US" dirty="0">
                <a:solidFill>
                  <a:srgbClr val="FF9933"/>
                </a:solidFill>
              </a:rPr>
              <a:t>Flood risk – developments in flood plain</a:t>
            </a:r>
          </a:p>
          <a:p>
            <a:endParaRPr lang="en-US" dirty="0">
              <a:solidFill>
                <a:srgbClr val="FF9933"/>
              </a:solidFill>
            </a:endParaRPr>
          </a:p>
          <a:p>
            <a:r>
              <a:rPr lang="en-US" dirty="0">
                <a:solidFill>
                  <a:srgbClr val="FF9933"/>
                </a:solidFill>
              </a:rPr>
              <a:t>Coastal area protection – 5500 km of coastline</a:t>
            </a:r>
          </a:p>
          <a:p>
            <a:endParaRPr lang="en-US" dirty="0">
              <a:solidFill>
                <a:srgbClr val="FF9933"/>
              </a:solidFill>
            </a:endParaRPr>
          </a:p>
          <a:p>
            <a:r>
              <a:rPr lang="en-CA" dirty="0">
                <a:solidFill>
                  <a:srgbClr val="FF9933"/>
                </a:solidFill>
              </a:rPr>
              <a:t>E</a:t>
            </a:r>
            <a:r>
              <a:rPr lang="en-US" dirty="0" err="1">
                <a:solidFill>
                  <a:srgbClr val="FF9933"/>
                </a:solidFill>
              </a:rPr>
              <a:t>ffects</a:t>
            </a:r>
            <a:r>
              <a:rPr lang="en-US" dirty="0">
                <a:solidFill>
                  <a:srgbClr val="FF9933"/>
                </a:solidFill>
              </a:rPr>
              <a:t> of climate change – </a:t>
            </a:r>
            <a:r>
              <a:rPr lang="en-US" dirty="0" err="1">
                <a:solidFill>
                  <a:srgbClr val="FF9933"/>
                </a:solidFill>
              </a:rPr>
              <a:t>stormwater</a:t>
            </a:r>
            <a:r>
              <a:rPr lang="en-US" dirty="0">
                <a:solidFill>
                  <a:srgbClr val="FF9933"/>
                </a:solidFill>
              </a:rPr>
              <a:t> management</a:t>
            </a:r>
          </a:p>
        </p:txBody>
      </p:sp>
      <p:sp>
        <p:nvSpPr>
          <p:cNvPr id="4" name="Footer Placeholder 3"/>
          <p:cNvSpPr>
            <a:spLocks noGrp="1"/>
          </p:cNvSpPr>
          <p:nvPr>
            <p:ph type="ftr" sz="quarter" idx="11"/>
          </p:nvPr>
        </p:nvSpPr>
        <p:spPr/>
        <p:txBody>
          <a:bodyPr/>
          <a:lstStyle/>
          <a:p>
            <a:r>
              <a:rPr lang="en-US" b="1" kern="1400" dirty="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5" name="Slide Number Placeholder 4"/>
          <p:cNvSpPr>
            <a:spLocks noGrp="1"/>
          </p:cNvSpPr>
          <p:nvPr>
            <p:ph type="sldNum" sz="quarter" idx="12"/>
          </p:nvPr>
        </p:nvSpPr>
        <p:spPr/>
        <p:txBody>
          <a:bodyPr/>
          <a:lstStyle/>
          <a:p>
            <a:fld id="{CE15F772-C510-B945-AE82-FB28117C552B}" type="slidenum">
              <a:rPr lang="en-US" smtClean="0"/>
              <a:t>14</a:t>
            </a:fld>
            <a:endParaRPr lang="en-US"/>
          </a:p>
        </p:txBody>
      </p:sp>
    </p:spTree>
    <p:extLst>
      <p:ext uri="{BB962C8B-B14F-4D97-AF65-F5344CB8AC3E}">
        <p14:creationId xmlns:p14="http://schemas.microsoft.com/office/powerpoint/2010/main" val="1655237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2071-043B-6C42-8B3A-F0276CC1107E}"/>
              </a:ext>
            </a:extLst>
          </p:cNvPr>
          <p:cNvSpPr>
            <a:spLocks noGrp="1"/>
          </p:cNvSpPr>
          <p:nvPr>
            <p:ph type="title"/>
          </p:nvPr>
        </p:nvSpPr>
        <p:spPr/>
        <p:txBody>
          <a:bodyPr/>
          <a:lstStyle/>
          <a:p>
            <a:r>
              <a:rPr lang="en-CA" dirty="0"/>
              <a:t>A new approach</a:t>
            </a:r>
            <a:endParaRPr lang="en-US" dirty="0"/>
          </a:p>
        </p:txBody>
      </p:sp>
      <p:sp>
        <p:nvSpPr>
          <p:cNvPr id="3" name="Content Placeholder 2">
            <a:extLst>
              <a:ext uri="{FF2B5EF4-FFF2-40B4-BE49-F238E27FC236}">
                <a16:creationId xmlns:a16="http://schemas.microsoft.com/office/drawing/2014/main" id="{CFD01908-F360-9347-9763-ED853AAB1A05}"/>
              </a:ext>
            </a:extLst>
          </p:cNvPr>
          <p:cNvSpPr>
            <a:spLocks noGrp="1"/>
          </p:cNvSpPr>
          <p:nvPr>
            <p:ph idx="1"/>
          </p:nvPr>
        </p:nvSpPr>
        <p:spPr/>
        <p:txBody>
          <a:bodyPr/>
          <a:lstStyle/>
          <a:p>
            <a:endParaRPr lang="en-CA" dirty="0"/>
          </a:p>
          <a:p>
            <a:endParaRPr lang="en-CA" dirty="0"/>
          </a:p>
          <a:p>
            <a:endParaRPr lang="en-CA" dirty="0"/>
          </a:p>
          <a:p>
            <a:pPr marL="0" indent="0">
              <a:buNone/>
            </a:pPr>
            <a:r>
              <a:rPr lang="en-CA" dirty="0"/>
              <a:t>For every site there is an ideal use. For every use there is an ideal site.</a:t>
            </a:r>
            <a:endParaRPr lang="en-CA" dirty="0">
              <a:solidFill>
                <a:schemeClr val="tx1"/>
              </a:solidFill>
            </a:endParaRPr>
          </a:p>
          <a:p>
            <a:pPr lvl="8"/>
            <a:endParaRPr lang="en-CA" b="1" dirty="0"/>
          </a:p>
          <a:p>
            <a:pPr lvl="8"/>
            <a:endParaRPr lang="en-CA" b="1" dirty="0"/>
          </a:p>
          <a:p>
            <a:pPr marL="3657509" lvl="8" indent="0">
              <a:buNone/>
            </a:pPr>
            <a:r>
              <a:rPr lang="en-CA" b="1" dirty="0"/>
              <a:t>John </a:t>
            </a:r>
            <a:r>
              <a:rPr lang="en-CA" b="1" dirty="0" err="1"/>
              <a:t>Ormsbee</a:t>
            </a:r>
            <a:r>
              <a:rPr lang="en-CA" b="1" dirty="0"/>
              <a:t> Simonds – Landscape Architect</a:t>
            </a:r>
            <a:endParaRPr lang="en-US" dirty="0"/>
          </a:p>
          <a:p>
            <a:endParaRPr lang="en-US" dirty="0"/>
          </a:p>
        </p:txBody>
      </p:sp>
      <p:sp>
        <p:nvSpPr>
          <p:cNvPr id="4" name="Footer Placeholder 3">
            <a:extLst>
              <a:ext uri="{FF2B5EF4-FFF2-40B4-BE49-F238E27FC236}">
                <a16:creationId xmlns:a16="http://schemas.microsoft.com/office/drawing/2014/main" id="{8D521273-39F9-4C48-B8BC-ECA3EF164CC8}"/>
              </a:ext>
            </a:extLst>
          </p:cNvPr>
          <p:cNvSpPr>
            <a:spLocks noGrp="1"/>
          </p:cNvSpPr>
          <p:nvPr>
            <p:ph type="ftr" sz="quarter" idx="11"/>
          </p:nvPr>
        </p:nvSpPr>
        <p:spPr/>
        <p:txBody>
          <a:bodyPr/>
          <a:lstStyle/>
          <a:p>
            <a:r>
              <a:rPr lang="en-US" b="1" kern="140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5" name="Slide Number Placeholder 4">
            <a:extLst>
              <a:ext uri="{FF2B5EF4-FFF2-40B4-BE49-F238E27FC236}">
                <a16:creationId xmlns:a16="http://schemas.microsoft.com/office/drawing/2014/main" id="{622D21C6-321D-B04F-8180-FF8B15F4A3D0}"/>
              </a:ext>
            </a:extLst>
          </p:cNvPr>
          <p:cNvSpPr>
            <a:spLocks noGrp="1"/>
          </p:cNvSpPr>
          <p:nvPr>
            <p:ph type="sldNum" sz="quarter" idx="12"/>
          </p:nvPr>
        </p:nvSpPr>
        <p:spPr/>
        <p:txBody>
          <a:bodyPr/>
          <a:lstStyle/>
          <a:p>
            <a:fld id="{CE15F772-C510-B945-AE82-FB28117C552B}" type="slidenum">
              <a:rPr lang="en-US" smtClean="0"/>
              <a:t>15</a:t>
            </a:fld>
            <a:endParaRPr lang="en-US"/>
          </a:p>
        </p:txBody>
      </p:sp>
    </p:spTree>
    <p:extLst>
      <p:ext uri="{BB962C8B-B14F-4D97-AF65-F5344CB8AC3E}">
        <p14:creationId xmlns:p14="http://schemas.microsoft.com/office/powerpoint/2010/main" val="4231965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Provincial Statements of Interest</a:t>
            </a:r>
          </a:p>
        </p:txBody>
      </p:sp>
      <p:sp>
        <p:nvSpPr>
          <p:cNvPr id="3" name="Content Placeholder 2"/>
          <p:cNvSpPr>
            <a:spLocks noGrp="1"/>
          </p:cNvSpPr>
          <p:nvPr>
            <p:ph idx="1"/>
          </p:nvPr>
        </p:nvSpPr>
        <p:spPr/>
        <p:txBody>
          <a:bodyPr/>
          <a:lstStyle/>
          <a:p>
            <a:r>
              <a:rPr lang="en-US" dirty="0">
                <a:solidFill>
                  <a:srgbClr val="FF9933"/>
                </a:solidFill>
              </a:rPr>
              <a:t>Resiliency (Climate Change Adaptation)</a:t>
            </a:r>
          </a:p>
          <a:p>
            <a:r>
              <a:rPr lang="en-US" dirty="0">
                <a:solidFill>
                  <a:srgbClr val="FF9933"/>
                </a:solidFill>
              </a:rPr>
              <a:t>Flood Risk Reduction</a:t>
            </a:r>
          </a:p>
          <a:p>
            <a:r>
              <a:rPr lang="en-US" dirty="0">
                <a:solidFill>
                  <a:srgbClr val="FF9933"/>
                </a:solidFill>
              </a:rPr>
              <a:t>Health and the Built Environment</a:t>
            </a:r>
          </a:p>
          <a:p>
            <a:r>
              <a:rPr lang="en-US" dirty="0">
                <a:solidFill>
                  <a:srgbClr val="FF9933"/>
                </a:solidFill>
              </a:rPr>
              <a:t>Coastal Development</a:t>
            </a:r>
          </a:p>
          <a:p>
            <a:r>
              <a:rPr lang="en-US" dirty="0">
                <a:solidFill>
                  <a:srgbClr val="FF9933"/>
                </a:solidFill>
              </a:rPr>
              <a:t>Infrastructure and Transportation Planning</a:t>
            </a:r>
          </a:p>
        </p:txBody>
      </p:sp>
      <p:sp>
        <p:nvSpPr>
          <p:cNvPr id="4" name="Footer Placeholder 3"/>
          <p:cNvSpPr>
            <a:spLocks noGrp="1"/>
          </p:cNvSpPr>
          <p:nvPr>
            <p:ph type="ftr" sz="quarter" idx="11"/>
          </p:nvPr>
        </p:nvSpPr>
        <p:spPr/>
        <p:txBody>
          <a:bodyPr/>
          <a:lstStyle/>
          <a:p>
            <a:r>
              <a:rPr lang="en-US" b="1" kern="1400" dirty="0">
                <a:solidFill>
                  <a:srgbClr val="AE9638"/>
                </a:solidFill>
                <a:latin typeface="Apple Chancery" charset="0"/>
                <a:ea typeface="ＭＳ ゴシック" charset="-128"/>
                <a:cs typeface="Times New Roman" charset="0"/>
              </a:rPr>
              <a:t>Alliance Planning and Environmental Consulting Inc.</a:t>
            </a:r>
            <a:endParaRPr lang="en-US" kern="1400" dirty="0">
              <a:solidFill>
                <a:srgbClr val="212120"/>
              </a:solidFill>
              <a:ea typeface="Times New Roman" charset="0"/>
              <a:cs typeface="Times New Roman" charset="0"/>
            </a:endParaRPr>
          </a:p>
        </p:txBody>
      </p:sp>
      <p:sp>
        <p:nvSpPr>
          <p:cNvPr id="5" name="Slide Number Placeholder 4"/>
          <p:cNvSpPr>
            <a:spLocks noGrp="1"/>
          </p:cNvSpPr>
          <p:nvPr>
            <p:ph type="sldNum" sz="quarter" idx="12"/>
          </p:nvPr>
        </p:nvSpPr>
        <p:spPr/>
        <p:txBody>
          <a:bodyPr/>
          <a:lstStyle/>
          <a:p>
            <a:fld id="{CE15F772-C510-B945-AE82-FB28117C552B}" type="slidenum">
              <a:rPr lang="en-US" smtClean="0"/>
              <a:t>16</a:t>
            </a:fld>
            <a:endParaRPr lang="en-US"/>
          </a:p>
        </p:txBody>
      </p:sp>
    </p:spTree>
    <p:extLst>
      <p:ext uri="{BB962C8B-B14F-4D97-AF65-F5344CB8AC3E}">
        <p14:creationId xmlns:p14="http://schemas.microsoft.com/office/powerpoint/2010/main" val="655984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Resiliency (Climate Change Adaptation)</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271922" y="1628780"/>
            <a:ext cx="7648164" cy="4303713"/>
          </a:xfrm>
        </p:spPr>
      </p:pic>
      <p:sp>
        <p:nvSpPr>
          <p:cNvPr id="4" name="Footer Placeholder 3"/>
          <p:cNvSpPr>
            <a:spLocks noGrp="1"/>
          </p:cNvSpPr>
          <p:nvPr>
            <p:ph type="ftr" sz="quarter" idx="11"/>
          </p:nvPr>
        </p:nvSpPr>
        <p:spPr/>
        <p:txBody>
          <a:bodyPr/>
          <a:lstStyle/>
          <a:p>
            <a:r>
              <a:rPr lang="en-US" b="1" kern="1400" dirty="0">
                <a:solidFill>
                  <a:srgbClr val="AE9638"/>
                </a:solidFill>
                <a:latin typeface="Apple Chancery" charset="0"/>
                <a:ea typeface="ＭＳ ゴシック" charset="-128"/>
                <a:cs typeface="Times New Roman" charset="0"/>
              </a:rPr>
              <a:t>Alliance Planning and Environmental Consulting Inc.</a:t>
            </a:r>
            <a:endParaRPr lang="en-US" kern="1400" dirty="0">
              <a:solidFill>
                <a:srgbClr val="212120"/>
              </a:solidFill>
              <a:ea typeface="Times New Roman" charset="0"/>
              <a:cs typeface="Times New Roman" charset="0"/>
            </a:endParaRPr>
          </a:p>
          <a:p>
            <a:endParaRPr lang="en-US" sz="800" kern="1400" dirty="0">
              <a:solidFill>
                <a:srgbClr val="212120"/>
              </a:solidFill>
              <a:ea typeface="Times New Roman" charset="0"/>
              <a:cs typeface="Times New Roman" charset="0"/>
            </a:endParaRPr>
          </a:p>
        </p:txBody>
      </p:sp>
      <p:sp>
        <p:nvSpPr>
          <p:cNvPr id="5" name="Slide Number Placeholder 4"/>
          <p:cNvSpPr>
            <a:spLocks noGrp="1"/>
          </p:cNvSpPr>
          <p:nvPr>
            <p:ph type="sldNum" sz="quarter" idx="12"/>
          </p:nvPr>
        </p:nvSpPr>
        <p:spPr/>
        <p:txBody>
          <a:bodyPr/>
          <a:lstStyle/>
          <a:p>
            <a:fld id="{CE15F772-C510-B945-AE82-FB28117C552B}" type="slidenum">
              <a:rPr lang="en-US" smtClean="0"/>
              <a:t>17</a:t>
            </a:fld>
            <a:endParaRPr lang="en-US"/>
          </a:p>
        </p:txBody>
      </p:sp>
    </p:spTree>
    <p:extLst>
      <p:ext uri="{BB962C8B-B14F-4D97-AF65-F5344CB8AC3E}">
        <p14:creationId xmlns:p14="http://schemas.microsoft.com/office/powerpoint/2010/main" val="84363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Flood Risk Reduction</a:t>
            </a:r>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868220" y="1628780"/>
            <a:ext cx="6455569" cy="4303713"/>
          </a:xfrm>
        </p:spPr>
      </p:pic>
      <p:sp>
        <p:nvSpPr>
          <p:cNvPr id="4" name="Footer Placeholder 3"/>
          <p:cNvSpPr>
            <a:spLocks noGrp="1"/>
          </p:cNvSpPr>
          <p:nvPr>
            <p:ph type="ftr" sz="quarter" idx="11"/>
          </p:nvPr>
        </p:nvSpPr>
        <p:spPr/>
        <p:txBody>
          <a:bodyPr/>
          <a:lstStyle/>
          <a:p>
            <a:r>
              <a:rPr lang="en-US" b="1" kern="1400" dirty="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5" name="Slide Number Placeholder 4"/>
          <p:cNvSpPr>
            <a:spLocks noGrp="1"/>
          </p:cNvSpPr>
          <p:nvPr>
            <p:ph type="sldNum" sz="quarter" idx="12"/>
          </p:nvPr>
        </p:nvSpPr>
        <p:spPr/>
        <p:txBody>
          <a:bodyPr/>
          <a:lstStyle/>
          <a:p>
            <a:fld id="{CE15F772-C510-B945-AE82-FB28117C552B}" type="slidenum">
              <a:rPr lang="en-US" smtClean="0"/>
              <a:t>18</a:t>
            </a:fld>
            <a:endParaRPr lang="en-US"/>
          </a:p>
        </p:txBody>
      </p:sp>
    </p:spTree>
    <p:extLst>
      <p:ext uri="{BB962C8B-B14F-4D97-AF65-F5344CB8AC3E}">
        <p14:creationId xmlns:p14="http://schemas.microsoft.com/office/powerpoint/2010/main" val="178847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and the Built Environment</a:t>
            </a:r>
          </a:p>
        </p:txBody>
      </p:sp>
      <p:sp>
        <p:nvSpPr>
          <p:cNvPr id="4" name="Footer Placeholder 3"/>
          <p:cNvSpPr>
            <a:spLocks noGrp="1"/>
          </p:cNvSpPr>
          <p:nvPr>
            <p:ph type="ftr" sz="quarter" idx="11"/>
          </p:nvPr>
        </p:nvSpPr>
        <p:spPr/>
        <p:txBody>
          <a:bodyPr/>
          <a:lstStyle/>
          <a:p>
            <a:r>
              <a:rPr lang="en-US" b="1" kern="1400" dirty="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5" name="Slide Number Placeholder 4"/>
          <p:cNvSpPr>
            <a:spLocks noGrp="1"/>
          </p:cNvSpPr>
          <p:nvPr>
            <p:ph type="sldNum" sz="quarter" idx="12"/>
          </p:nvPr>
        </p:nvSpPr>
        <p:spPr/>
        <p:txBody>
          <a:bodyPr/>
          <a:lstStyle/>
          <a:p>
            <a:fld id="{CE15F772-C510-B945-AE82-FB28117C552B}" type="slidenum">
              <a:rPr lang="en-US" smtClean="0"/>
              <a:t>19</a:t>
            </a:fld>
            <a:endParaRPr lang="en-US"/>
          </a:p>
        </p:txBody>
      </p:sp>
      <p:pic>
        <p:nvPicPr>
          <p:cNvPr id="7" name="Content Placeholder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09738" y="3360616"/>
            <a:ext cx="8772525" cy="1952625"/>
          </a:xfrm>
          <a:prstGeom prst="rect">
            <a:avLst/>
          </a:prstGeom>
        </p:spPr>
      </p:pic>
      <p:sp>
        <p:nvSpPr>
          <p:cNvPr id="8" name="Content Placeholder 7">
            <a:extLst>
              <a:ext uri="{FF2B5EF4-FFF2-40B4-BE49-F238E27FC236}">
                <a16:creationId xmlns:a16="http://schemas.microsoft.com/office/drawing/2014/main" id="{4FA58421-B755-024E-A51C-DBE2FD9998ED}"/>
              </a:ext>
            </a:extLst>
          </p:cNvPr>
          <p:cNvSpPr>
            <a:spLocks noGrp="1"/>
          </p:cNvSpPr>
          <p:nvPr>
            <p:ph idx="1"/>
          </p:nvPr>
        </p:nvSpPr>
        <p:spPr>
          <a:xfrm>
            <a:off x="838200" y="1530766"/>
            <a:ext cx="10515600" cy="4304031"/>
          </a:xfrm>
        </p:spPr>
        <p:txBody>
          <a:bodyPr/>
          <a:lstStyle/>
          <a:p>
            <a:endParaRPr lang="en-US" dirty="0"/>
          </a:p>
        </p:txBody>
      </p:sp>
    </p:spTree>
    <p:extLst>
      <p:ext uri="{BB962C8B-B14F-4D97-AF65-F5344CB8AC3E}">
        <p14:creationId xmlns:p14="http://schemas.microsoft.com/office/powerpoint/2010/main" val="146987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CF29CD-38B8-4924-BA11-6D60517487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449" y="1303088"/>
            <a:ext cx="10901471" cy="2616353"/>
          </a:xfrm>
          <a:prstGeom prst="rect">
            <a:avLst/>
          </a:prstGeom>
        </p:spPr>
      </p:pic>
      <p:sp>
        <p:nvSpPr>
          <p:cNvPr id="4" name="Title 3"/>
          <p:cNvSpPr>
            <a:spLocks noGrp="1"/>
          </p:cNvSpPr>
          <p:nvPr>
            <p:ph type="title"/>
          </p:nvPr>
        </p:nvSpPr>
        <p:spPr>
          <a:xfrm>
            <a:off x="713295" y="4768973"/>
            <a:ext cx="10765410" cy="1207269"/>
          </a:xfrm>
        </p:spPr>
        <p:txBody>
          <a:bodyPr vert="horz" lIns="91440" tIns="45720" rIns="91440" bIns="45720" rtlCol="0" anchor="b">
            <a:normAutofit/>
          </a:bodyPr>
          <a:lstStyle/>
          <a:p>
            <a:pPr algn="ctr" defTabSz="914400"/>
            <a:r>
              <a:rPr lang="en-US" sz="6000" kern="1200" dirty="0">
                <a:solidFill>
                  <a:schemeClr val="bg1"/>
                </a:solidFill>
                <a:latin typeface="+mj-lt"/>
                <a:ea typeface="+mj-ea"/>
                <a:cs typeface="+mj-cs"/>
              </a:rPr>
              <a:t>Introductions</a:t>
            </a:r>
          </a:p>
        </p:txBody>
      </p:sp>
    </p:spTree>
    <p:extLst>
      <p:ext uri="{BB962C8B-B14F-4D97-AF65-F5344CB8AC3E}">
        <p14:creationId xmlns:p14="http://schemas.microsoft.com/office/powerpoint/2010/main" val="2879739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B0C3-192A-4B46-AF79-0962DA230CD9}"/>
              </a:ext>
            </a:extLst>
          </p:cNvPr>
          <p:cNvSpPr>
            <a:spLocks noGrp="1"/>
          </p:cNvSpPr>
          <p:nvPr>
            <p:ph type="title"/>
          </p:nvPr>
        </p:nvSpPr>
        <p:spPr/>
        <p:txBody>
          <a:bodyPr/>
          <a:lstStyle/>
          <a:p>
            <a:r>
              <a:rPr lang="en-CA" dirty="0"/>
              <a:t>Health and the Built Environment</a:t>
            </a:r>
            <a:endParaRPr lang="en-US" dirty="0"/>
          </a:p>
        </p:txBody>
      </p:sp>
      <p:sp>
        <p:nvSpPr>
          <p:cNvPr id="4" name="Footer Placeholder 3">
            <a:extLst>
              <a:ext uri="{FF2B5EF4-FFF2-40B4-BE49-F238E27FC236}">
                <a16:creationId xmlns:a16="http://schemas.microsoft.com/office/drawing/2014/main" id="{478AB7CF-2B88-D94F-80D7-31B3C7F24130}"/>
              </a:ext>
            </a:extLst>
          </p:cNvPr>
          <p:cNvSpPr>
            <a:spLocks noGrp="1"/>
          </p:cNvSpPr>
          <p:nvPr>
            <p:ph type="ftr" sz="quarter" idx="11"/>
          </p:nvPr>
        </p:nvSpPr>
        <p:spPr/>
        <p:txBody>
          <a:bodyPr/>
          <a:lstStyle/>
          <a:p>
            <a:r>
              <a:rPr lang="en-US" b="1" kern="140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5" name="Slide Number Placeholder 4">
            <a:extLst>
              <a:ext uri="{FF2B5EF4-FFF2-40B4-BE49-F238E27FC236}">
                <a16:creationId xmlns:a16="http://schemas.microsoft.com/office/drawing/2014/main" id="{ED06E92D-3B65-4247-9E01-60A5172B54CD}"/>
              </a:ext>
            </a:extLst>
          </p:cNvPr>
          <p:cNvSpPr>
            <a:spLocks noGrp="1"/>
          </p:cNvSpPr>
          <p:nvPr>
            <p:ph type="sldNum" sz="quarter" idx="12"/>
          </p:nvPr>
        </p:nvSpPr>
        <p:spPr/>
        <p:txBody>
          <a:bodyPr/>
          <a:lstStyle/>
          <a:p>
            <a:fld id="{CE15F772-C510-B945-AE82-FB28117C552B}" type="slidenum">
              <a:rPr lang="en-US" smtClean="0"/>
              <a:t>20</a:t>
            </a:fld>
            <a:endParaRPr lang="en-US"/>
          </a:p>
        </p:txBody>
      </p:sp>
      <p:pic>
        <p:nvPicPr>
          <p:cNvPr id="6" name="Content Placeholder 5">
            <a:extLst>
              <a:ext uri="{FF2B5EF4-FFF2-40B4-BE49-F238E27FC236}">
                <a16:creationId xmlns:a16="http://schemas.microsoft.com/office/drawing/2014/main" id="{1ED96DE9-F442-C145-BA5D-809EFCEF9F3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289112" y="1287464"/>
            <a:ext cx="4740381" cy="4740381"/>
          </a:xfrm>
          <a:prstGeom prst="rect">
            <a:avLst/>
          </a:prstGeom>
        </p:spPr>
      </p:pic>
    </p:spTree>
    <p:extLst>
      <p:ext uri="{BB962C8B-B14F-4D97-AF65-F5344CB8AC3E}">
        <p14:creationId xmlns:p14="http://schemas.microsoft.com/office/powerpoint/2010/main" val="1116923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97C3-E911-924F-A715-5B3F47C82DC4}"/>
              </a:ext>
            </a:extLst>
          </p:cNvPr>
          <p:cNvSpPr>
            <a:spLocks noGrp="1"/>
          </p:cNvSpPr>
          <p:nvPr>
            <p:ph type="title"/>
          </p:nvPr>
        </p:nvSpPr>
        <p:spPr/>
        <p:txBody>
          <a:bodyPr/>
          <a:lstStyle/>
          <a:p>
            <a:r>
              <a:rPr lang="en-CA" dirty="0"/>
              <a:t>Health and the Built Environment</a:t>
            </a:r>
            <a:endParaRPr lang="en-US" dirty="0"/>
          </a:p>
        </p:txBody>
      </p:sp>
      <p:sp>
        <p:nvSpPr>
          <p:cNvPr id="3" name="Content Placeholder 2">
            <a:extLst>
              <a:ext uri="{FF2B5EF4-FFF2-40B4-BE49-F238E27FC236}">
                <a16:creationId xmlns:a16="http://schemas.microsoft.com/office/drawing/2014/main" id="{9D7226A7-14B7-054C-B2AF-91965E8C8D53}"/>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AA18CDB1-A27D-754E-B4B1-C398A99207BB}"/>
              </a:ext>
            </a:extLst>
          </p:cNvPr>
          <p:cNvSpPr>
            <a:spLocks noGrp="1"/>
          </p:cNvSpPr>
          <p:nvPr>
            <p:ph type="ftr" sz="quarter" idx="11"/>
          </p:nvPr>
        </p:nvSpPr>
        <p:spPr/>
        <p:txBody>
          <a:bodyPr/>
          <a:lstStyle/>
          <a:p>
            <a:r>
              <a:rPr lang="en-US" b="1" kern="140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5" name="Slide Number Placeholder 4">
            <a:extLst>
              <a:ext uri="{FF2B5EF4-FFF2-40B4-BE49-F238E27FC236}">
                <a16:creationId xmlns:a16="http://schemas.microsoft.com/office/drawing/2014/main" id="{7192FC81-0A7C-8A43-B07E-441CD11B5577}"/>
              </a:ext>
            </a:extLst>
          </p:cNvPr>
          <p:cNvSpPr>
            <a:spLocks noGrp="1"/>
          </p:cNvSpPr>
          <p:nvPr>
            <p:ph type="sldNum" sz="quarter" idx="12"/>
          </p:nvPr>
        </p:nvSpPr>
        <p:spPr/>
        <p:txBody>
          <a:bodyPr/>
          <a:lstStyle/>
          <a:p>
            <a:fld id="{CE15F772-C510-B945-AE82-FB28117C552B}" type="slidenum">
              <a:rPr lang="en-US" smtClean="0"/>
              <a:t>21</a:t>
            </a:fld>
            <a:endParaRPr lang="en-US"/>
          </a:p>
        </p:txBody>
      </p:sp>
      <p:pic>
        <p:nvPicPr>
          <p:cNvPr id="6" name="Content Placeholder 5">
            <a:extLst>
              <a:ext uri="{FF2B5EF4-FFF2-40B4-BE49-F238E27FC236}">
                <a16:creationId xmlns:a16="http://schemas.microsoft.com/office/drawing/2014/main" id="{3D5735AE-6E70-6340-BF0E-EB7BFAA8234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25091" y="1375282"/>
            <a:ext cx="5936775" cy="4693103"/>
          </a:xfrm>
          <a:prstGeom prst="rect">
            <a:avLst/>
          </a:prstGeom>
        </p:spPr>
      </p:pic>
    </p:spTree>
    <p:extLst>
      <p:ext uri="{BB962C8B-B14F-4D97-AF65-F5344CB8AC3E}">
        <p14:creationId xmlns:p14="http://schemas.microsoft.com/office/powerpoint/2010/main" val="345442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Coastal Development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944148" y="1628780"/>
            <a:ext cx="4303713" cy="4303713"/>
          </a:xfrm>
        </p:spPr>
      </p:pic>
      <p:sp>
        <p:nvSpPr>
          <p:cNvPr id="4" name="Footer Placeholder 3"/>
          <p:cNvSpPr>
            <a:spLocks noGrp="1"/>
          </p:cNvSpPr>
          <p:nvPr>
            <p:ph type="ftr" sz="quarter" idx="11"/>
          </p:nvPr>
        </p:nvSpPr>
        <p:spPr/>
        <p:txBody>
          <a:bodyPr/>
          <a:lstStyle/>
          <a:p>
            <a:r>
              <a:rPr lang="en-US" b="1" kern="1400" dirty="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5" name="Slide Number Placeholder 4"/>
          <p:cNvSpPr>
            <a:spLocks noGrp="1"/>
          </p:cNvSpPr>
          <p:nvPr>
            <p:ph type="sldNum" sz="quarter" idx="12"/>
          </p:nvPr>
        </p:nvSpPr>
        <p:spPr/>
        <p:txBody>
          <a:bodyPr/>
          <a:lstStyle/>
          <a:p>
            <a:fld id="{CE15F772-C510-B945-AE82-FB28117C552B}" type="slidenum">
              <a:rPr lang="en-US" smtClean="0"/>
              <a:t>22</a:t>
            </a:fld>
            <a:endParaRPr lang="en-US"/>
          </a:p>
        </p:txBody>
      </p:sp>
    </p:spTree>
    <p:extLst>
      <p:ext uri="{BB962C8B-B14F-4D97-AF65-F5344CB8AC3E}">
        <p14:creationId xmlns:p14="http://schemas.microsoft.com/office/powerpoint/2010/main" val="21647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2752-F9DB-7345-B216-F1665C6007EA}"/>
              </a:ext>
            </a:extLst>
          </p:cNvPr>
          <p:cNvSpPr>
            <a:spLocks noGrp="1"/>
          </p:cNvSpPr>
          <p:nvPr>
            <p:ph type="title"/>
          </p:nvPr>
        </p:nvSpPr>
        <p:spPr/>
        <p:txBody>
          <a:bodyPr/>
          <a:lstStyle/>
          <a:p>
            <a:r>
              <a:rPr lang="en-CA" dirty="0"/>
              <a:t>Infrastructure and Transportation Planning</a:t>
            </a:r>
            <a:endParaRPr lang="en-US" dirty="0"/>
          </a:p>
        </p:txBody>
      </p:sp>
      <p:sp>
        <p:nvSpPr>
          <p:cNvPr id="3" name="Content Placeholder 2">
            <a:extLst>
              <a:ext uri="{FF2B5EF4-FFF2-40B4-BE49-F238E27FC236}">
                <a16:creationId xmlns:a16="http://schemas.microsoft.com/office/drawing/2014/main" id="{D5B216DD-56EB-B144-8774-14C22B006BAE}"/>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9A6CDC8A-A776-314E-A91C-2420D9523583}"/>
              </a:ext>
            </a:extLst>
          </p:cNvPr>
          <p:cNvSpPr>
            <a:spLocks noGrp="1"/>
          </p:cNvSpPr>
          <p:nvPr>
            <p:ph type="ftr" sz="quarter" idx="11"/>
          </p:nvPr>
        </p:nvSpPr>
        <p:spPr/>
        <p:txBody>
          <a:bodyPr/>
          <a:lstStyle/>
          <a:p>
            <a:r>
              <a:rPr lang="en-US" b="1" kern="140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5" name="Slide Number Placeholder 4">
            <a:extLst>
              <a:ext uri="{FF2B5EF4-FFF2-40B4-BE49-F238E27FC236}">
                <a16:creationId xmlns:a16="http://schemas.microsoft.com/office/drawing/2014/main" id="{268951C1-8848-3543-B5A9-5CDA3626127A}"/>
              </a:ext>
            </a:extLst>
          </p:cNvPr>
          <p:cNvSpPr>
            <a:spLocks noGrp="1"/>
          </p:cNvSpPr>
          <p:nvPr>
            <p:ph type="sldNum" sz="quarter" idx="12"/>
          </p:nvPr>
        </p:nvSpPr>
        <p:spPr/>
        <p:txBody>
          <a:bodyPr/>
          <a:lstStyle/>
          <a:p>
            <a:fld id="{CE15F772-C510-B945-AE82-FB28117C552B}" type="slidenum">
              <a:rPr lang="en-US" smtClean="0"/>
              <a:t>23</a:t>
            </a:fld>
            <a:endParaRPr lang="en-US"/>
          </a:p>
        </p:txBody>
      </p:sp>
      <p:pic>
        <p:nvPicPr>
          <p:cNvPr id="6" name="Content Placeholder 5">
            <a:extLst>
              <a:ext uri="{FF2B5EF4-FFF2-40B4-BE49-F238E27FC236}">
                <a16:creationId xmlns:a16="http://schemas.microsoft.com/office/drawing/2014/main" id="{F17571E9-FC52-2F4B-87E6-5C1867C200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15357" y="1586608"/>
            <a:ext cx="8066843" cy="4388363"/>
          </a:xfrm>
          <a:prstGeom prst="rect">
            <a:avLst/>
          </a:prstGeom>
        </p:spPr>
      </p:pic>
    </p:spTree>
    <p:extLst>
      <p:ext uri="{BB962C8B-B14F-4D97-AF65-F5344CB8AC3E}">
        <p14:creationId xmlns:p14="http://schemas.microsoft.com/office/powerpoint/2010/main" val="1054117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and Transportation Planning</a:t>
            </a:r>
          </a:p>
        </p:txBody>
      </p:sp>
      <p:sp>
        <p:nvSpPr>
          <p:cNvPr id="4" name="Footer Placeholder 3"/>
          <p:cNvSpPr>
            <a:spLocks noGrp="1"/>
          </p:cNvSpPr>
          <p:nvPr>
            <p:ph type="ftr" sz="quarter" idx="11"/>
          </p:nvPr>
        </p:nvSpPr>
        <p:spPr/>
        <p:txBody>
          <a:bodyPr/>
          <a:lstStyle/>
          <a:p>
            <a:r>
              <a:rPr lang="en-US" b="1" kern="1400" dirty="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5" name="Slide Number Placeholder 4"/>
          <p:cNvSpPr>
            <a:spLocks noGrp="1"/>
          </p:cNvSpPr>
          <p:nvPr>
            <p:ph type="sldNum" sz="quarter" idx="12"/>
          </p:nvPr>
        </p:nvSpPr>
        <p:spPr/>
        <p:txBody>
          <a:bodyPr/>
          <a:lstStyle/>
          <a:p>
            <a:fld id="{CE15F772-C510-B945-AE82-FB28117C552B}" type="slidenum">
              <a:rPr lang="en-US" smtClean="0"/>
              <a:t>24</a:t>
            </a:fld>
            <a:endParaRPr lang="en-US"/>
          </a:p>
        </p:txBody>
      </p:sp>
      <p:pic>
        <p:nvPicPr>
          <p:cNvPr id="7" name="Content Placeholder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51885" y="1367159"/>
            <a:ext cx="6905767" cy="4579740"/>
          </a:xfrm>
          <a:prstGeom prst="rect">
            <a:avLst/>
          </a:prstGeom>
        </p:spPr>
      </p:pic>
      <p:sp>
        <p:nvSpPr>
          <p:cNvPr id="3" name="Content Placeholder 2">
            <a:extLst>
              <a:ext uri="{FF2B5EF4-FFF2-40B4-BE49-F238E27FC236}">
                <a16:creationId xmlns:a16="http://schemas.microsoft.com/office/drawing/2014/main" id="{712F4336-18C3-A44C-99A5-EF7A5E1E779B}"/>
              </a:ext>
            </a:extLst>
          </p:cNvPr>
          <p:cNvSpPr>
            <a:spLocks noGrp="1"/>
          </p:cNvSpPr>
          <p:nvPr>
            <p:ph idx="1"/>
          </p:nvPr>
        </p:nvSpPr>
        <p:spPr>
          <a:xfrm>
            <a:off x="592541" y="4585500"/>
            <a:ext cx="3542731" cy="1953417"/>
          </a:xfrm>
        </p:spPr>
        <p:txBody>
          <a:bodyPr/>
          <a:lstStyle/>
          <a:p>
            <a:endParaRPr lang="en-US" dirty="0"/>
          </a:p>
        </p:txBody>
      </p:sp>
    </p:spTree>
    <p:extLst>
      <p:ext uri="{BB962C8B-B14F-4D97-AF65-F5344CB8AC3E}">
        <p14:creationId xmlns:p14="http://schemas.microsoft.com/office/powerpoint/2010/main" val="1870718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 Public Engagement</a:t>
            </a:r>
          </a:p>
        </p:txBody>
      </p:sp>
      <p:sp>
        <p:nvSpPr>
          <p:cNvPr id="3" name="Content Placeholder 2"/>
          <p:cNvSpPr>
            <a:spLocks noGrp="1"/>
          </p:cNvSpPr>
          <p:nvPr>
            <p:ph idx="1"/>
          </p:nvPr>
        </p:nvSpPr>
        <p:spPr/>
        <p:txBody>
          <a:bodyPr/>
          <a:lstStyle/>
          <a:p>
            <a:r>
              <a:rPr lang="en-US" dirty="0"/>
              <a:t>Province wide </a:t>
            </a:r>
            <a:r>
              <a:rPr lang="mr-IN" dirty="0"/>
              <a:t>–</a:t>
            </a:r>
            <a:r>
              <a:rPr lang="en-US" dirty="0"/>
              <a:t> 4 sessions</a:t>
            </a:r>
          </a:p>
          <a:p>
            <a:endParaRPr lang="en-US" dirty="0"/>
          </a:p>
          <a:p>
            <a:r>
              <a:rPr lang="en-US" dirty="0"/>
              <a:t>Open Discussion </a:t>
            </a:r>
            <a:r>
              <a:rPr lang="mr-IN" dirty="0"/>
              <a:t>–</a:t>
            </a:r>
            <a:r>
              <a:rPr lang="en-US" dirty="0"/>
              <a:t> Idea Exchange</a:t>
            </a:r>
          </a:p>
          <a:p>
            <a:endParaRPr lang="en-US" dirty="0"/>
          </a:p>
          <a:p>
            <a:r>
              <a:rPr lang="en-US"/>
              <a:t>Support for SPI</a:t>
            </a:r>
            <a:endParaRPr lang="en-US" dirty="0"/>
          </a:p>
          <a:p>
            <a:endParaRPr lang="en-US" dirty="0"/>
          </a:p>
        </p:txBody>
      </p:sp>
      <p:sp>
        <p:nvSpPr>
          <p:cNvPr id="4" name="Footer Placeholder 3"/>
          <p:cNvSpPr>
            <a:spLocks noGrp="1"/>
          </p:cNvSpPr>
          <p:nvPr>
            <p:ph type="ftr" sz="quarter" idx="11"/>
          </p:nvPr>
        </p:nvSpPr>
        <p:spPr/>
        <p:txBody>
          <a:bodyPr/>
          <a:lstStyle/>
          <a:p>
            <a:r>
              <a:rPr lang="en-US" b="1" kern="1400" dirty="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5" name="Slide Number Placeholder 4"/>
          <p:cNvSpPr>
            <a:spLocks noGrp="1"/>
          </p:cNvSpPr>
          <p:nvPr>
            <p:ph type="sldNum" sz="quarter" idx="12"/>
          </p:nvPr>
        </p:nvSpPr>
        <p:spPr/>
        <p:txBody>
          <a:bodyPr/>
          <a:lstStyle/>
          <a:p>
            <a:fld id="{CE15F772-C510-B945-AE82-FB28117C552B}" type="slidenum">
              <a:rPr lang="en-US" smtClean="0"/>
              <a:t>25</a:t>
            </a:fld>
            <a:endParaRPr lang="en-US"/>
          </a:p>
        </p:txBody>
      </p:sp>
    </p:spTree>
    <p:extLst>
      <p:ext uri="{BB962C8B-B14F-4D97-AF65-F5344CB8AC3E}">
        <p14:creationId xmlns:p14="http://schemas.microsoft.com/office/powerpoint/2010/main" val="152477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Title 3"/>
          <p:cNvSpPr>
            <a:spLocks noGrp="1"/>
          </p:cNvSpPr>
          <p:nvPr>
            <p:ph type="title"/>
          </p:nvPr>
        </p:nvSpPr>
        <p:spPr>
          <a:xfrm>
            <a:off x="655320" y="365125"/>
            <a:ext cx="5120114" cy="1692794"/>
          </a:xfrm>
        </p:spPr>
        <p:txBody>
          <a:bodyPr vert="horz" lIns="91440" tIns="45720" rIns="91440" bIns="45720" rtlCol="0" anchor="ctr">
            <a:normAutofit/>
          </a:bodyPr>
          <a:lstStyle/>
          <a:p>
            <a:pPr defTabSz="914400"/>
            <a:r>
              <a:rPr lang="en-US" dirty="0"/>
              <a:t>Objectives for Today</a:t>
            </a:r>
          </a:p>
        </p:txBody>
      </p:sp>
      <p:sp>
        <p:nvSpPr>
          <p:cNvPr id="5" name="TextBox 4"/>
          <p:cNvSpPr txBox="1"/>
          <p:nvPr/>
        </p:nvSpPr>
        <p:spPr>
          <a:xfrm>
            <a:off x="655321" y="2575034"/>
            <a:ext cx="5120113" cy="3588699"/>
          </a:xfrm>
          <a:prstGeom prst="rect">
            <a:avLst/>
          </a:prstGeom>
        </p:spPr>
        <p:txBody>
          <a:bodyPr vert="horz" lIns="91440" tIns="45720" rIns="91440" bIns="45720" rtlCol="0">
            <a:noAutofit/>
          </a:bodyPr>
          <a:lstStyle/>
          <a:p>
            <a:pPr marL="285750" indent="-228600">
              <a:lnSpc>
                <a:spcPct val="90000"/>
              </a:lnSpc>
              <a:spcAft>
                <a:spcPts val="1200"/>
              </a:spcAft>
              <a:buFont typeface="Arial" panose="020B0604020202020204" pitchFamily="34" charset="0"/>
              <a:buChar char="•"/>
            </a:pPr>
            <a:r>
              <a:rPr lang="en-US" sz="3200" dirty="0"/>
              <a:t>Share what is possible with Statements of Provincial Interest</a:t>
            </a:r>
          </a:p>
          <a:p>
            <a:pPr marL="285750" indent="-228600">
              <a:lnSpc>
                <a:spcPct val="90000"/>
              </a:lnSpc>
              <a:spcAft>
                <a:spcPts val="1200"/>
              </a:spcAft>
              <a:buFont typeface="Arial" panose="020B0604020202020204" pitchFamily="34" charset="0"/>
              <a:buChar char="•"/>
            </a:pPr>
            <a:r>
              <a:rPr lang="en-US" sz="3200" dirty="0"/>
              <a:t>Learn from experiences elsewhere</a:t>
            </a:r>
          </a:p>
          <a:p>
            <a:pPr marL="285750" indent="-228600">
              <a:lnSpc>
                <a:spcPct val="90000"/>
              </a:lnSpc>
              <a:spcAft>
                <a:spcPts val="1200"/>
              </a:spcAft>
              <a:buFont typeface="Arial" panose="020B0604020202020204" pitchFamily="34" charset="0"/>
              <a:buChar char="•"/>
            </a:pPr>
            <a:r>
              <a:rPr lang="en-US" sz="3200" dirty="0"/>
              <a:t>Establish priorities and identify next steps</a:t>
            </a:r>
          </a:p>
        </p:txBody>
      </p:sp>
    </p:spTree>
    <p:extLst>
      <p:ext uri="{BB962C8B-B14F-4D97-AF65-F5344CB8AC3E}">
        <p14:creationId xmlns:p14="http://schemas.microsoft.com/office/powerpoint/2010/main" val="142085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18">
            <a:extLst>
              <a:ext uri="{FF2B5EF4-FFF2-40B4-BE49-F238E27FC236}">
                <a16:creationId xmlns:a16="http://schemas.microsoft.com/office/drawing/2014/main" id="{C15229F3-7A2E-4558-98FE-7A5F69409D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7">
            <a:extLst>
              <a:ext uri="{FF2B5EF4-FFF2-40B4-BE49-F238E27FC236}">
                <a16:creationId xmlns:a16="http://schemas.microsoft.com/office/drawing/2014/main" id="{41F18803-BE79-4916-AE6B-5DE238B367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337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63110" y="1343841"/>
            <a:ext cx="3207156" cy="19242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29549" y="3890544"/>
            <a:ext cx="4040717" cy="2025955"/>
          </a:xfrm>
          <a:prstGeom prst="rect">
            <a:avLst/>
          </a:prstGeom>
        </p:spPr>
      </p:pic>
      <p:sp>
        <p:nvSpPr>
          <p:cNvPr id="2" name="Title 1"/>
          <p:cNvSpPr>
            <a:spLocks noGrp="1"/>
          </p:cNvSpPr>
          <p:nvPr>
            <p:ph type="title"/>
          </p:nvPr>
        </p:nvSpPr>
        <p:spPr>
          <a:xfrm>
            <a:off x="1416049" y="2534794"/>
            <a:ext cx="6413500" cy="1355750"/>
          </a:xfrm>
        </p:spPr>
        <p:txBody>
          <a:bodyPr vert="horz" lIns="91440" tIns="45720" rIns="91440" bIns="45720" rtlCol="0" anchor="b">
            <a:normAutofit/>
          </a:bodyPr>
          <a:lstStyle/>
          <a:p>
            <a:pPr defTabSz="914400"/>
            <a:r>
              <a:rPr lang="en-US" sz="5400" dirty="0"/>
              <a:t>Acknowledgements</a:t>
            </a:r>
          </a:p>
        </p:txBody>
      </p:sp>
    </p:spTree>
    <p:extLst>
      <p:ext uri="{BB962C8B-B14F-4D97-AF65-F5344CB8AC3E}">
        <p14:creationId xmlns:p14="http://schemas.microsoft.com/office/powerpoint/2010/main" val="264945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49318" y="10"/>
            <a:ext cx="8542682"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 y="4682840"/>
            <a:ext cx="8525415"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 y="-6956"/>
            <a:ext cx="4464405" cy="2130473"/>
          </a:xfrm>
          <a:custGeom>
            <a:avLst/>
            <a:gdLst>
              <a:gd name="connsiteX0" fmla="*/ 0 w 4475140"/>
              <a:gd name="connsiteY0" fmla="*/ 0 h 2130473"/>
              <a:gd name="connsiteX1" fmla="*/ 1074821 w 4475140"/>
              <a:gd name="connsiteY1" fmla="*/ 0 h 2130473"/>
              <a:gd name="connsiteX2" fmla="*/ 1074821 w 4475140"/>
              <a:gd name="connsiteY2" fmla="*/ 239 h 2130473"/>
              <a:gd name="connsiteX3" fmla="*/ 4475140 w 4475140"/>
              <a:gd name="connsiteY3" fmla="*/ 239 h 2130473"/>
              <a:gd name="connsiteX4" fmla="*/ 3488563 w 4475140"/>
              <a:gd name="connsiteY4" fmla="*/ 2130473 h 2130473"/>
              <a:gd name="connsiteX5" fmla="*/ 0 w 4475140"/>
              <a:gd name="connsiteY5" fmla="*/ 2130473 h 213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1718" y="4682840"/>
            <a:ext cx="4500282" cy="2174680"/>
          </a:xfrm>
          <a:custGeom>
            <a:avLst/>
            <a:gdLst>
              <a:gd name="connsiteX0" fmla="*/ 1006941 w 4475140"/>
              <a:gd name="connsiteY0" fmla="*/ 0 h 2174680"/>
              <a:gd name="connsiteX1" fmla="*/ 4475140 w 4475140"/>
              <a:gd name="connsiteY1" fmla="*/ 0 h 2174680"/>
              <a:gd name="connsiteX2" fmla="*/ 4475140 w 4475140"/>
              <a:gd name="connsiteY2" fmla="*/ 2174680 h 2174680"/>
              <a:gd name="connsiteX3" fmla="*/ 3400319 w 4475140"/>
              <a:gd name="connsiteY3" fmla="*/ 2174680 h 2174680"/>
              <a:gd name="connsiteX4" fmla="*/ 3400319 w 4475140"/>
              <a:gd name="connsiteY4" fmla="*/ 2174202 h 2174680"/>
              <a:gd name="connsiteX5" fmla="*/ 0 w 4475140"/>
              <a:gd name="connsiteY5" fmla="*/ 2174202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p:spPr>
      </p:pic>
      <p:sp>
        <p:nvSpPr>
          <p:cNvPr id="4" name="Title 3"/>
          <p:cNvSpPr>
            <a:spLocks noGrp="1"/>
          </p:cNvSpPr>
          <p:nvPr>
            <p:ph type="title"/>
          </p:nvPr>
        </p:nvSpPr>
        <p:spPr>
          <a:xfrm>
            <a:off x="1371600" y="2921000"/>
            <a:ext cx="9144000" cy="985360"/>
          </a:xfrm>
        </p:spPr>
        <p:txBody>
          <a:bodyPr vert="horz" lIns="91440" tIns="45720" rIns="91440" bIns="45720" rtlCol="0" anchor="b">
            <a:normAutofit/>
          </a:bodyPr>
          <a:lstStyle/>
          <a:p>
            <a:pPr algn="ctr" defTabSz="914400"/>
            <a:r>
              <a:rPr lang="en-US" sz="5400" kern="1200" dirty="0">
                <a:solidFill>
                  <a:schemeClr val="tx1"/>
                </a:solidFill>
                <a:latin typeface="+mj-lt"/>
                <a:ea typeface="+mj-ea"/>
                <a:cs typeface="+mj-cs"/>
              </a:rPr>
              <a:t>Background</a:t>
            </a:r>
          </a:p>
        </p:txBody>
      </p:sp>
    </p:spTree>
    <p:extLst>
      <p:ext uri="{BB962C8B-B14F-4D97-AF65-F5344CB8AC3E}">
        <p14:creationId xmlns:p14="http://schemas.microsoft.com/office/powerpoint/2010/main" val="4001444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Future Focus </a:t>
            </a:r>
            <a:r>
              <a:rPr lang="en-US" dirty="0" err="1"/>
              <a:t>Futur</a:t>
            </a:r>
            <a:endParaRPr lang="en-US" dirty="0"/>
          </a:p>
        </p:txBody>
      </p:sp>
      <p:sp>
        <p:nvSpPr>
          <p:cNvPr id="3" name="Subtitle 2"/>
          <p:cNvSpPr>
            <a:spLocks noGrp="1"/>
          </p:cNvSpPr>
          <p:nvPr>
            <p:ph type="subTitle" idx="1"/>
          </p:nvPr>
        </p:nvSpPr>
        <p:spPr/>
        <p:txBody>
          <a:bodyPr>
            <a:normAutofit lnSpcReduction="10000"/>
          </a:bodyPr>
          <a:lstStyle/>
          <a:p>
            <a:r>
              <a:rPr lang="en-US" dirty="0"/>
              <a:t>New Brunswick Association of Planners </a:t>
            </a:r>
          </a:p>
          <a:p>
            <a:r>
              <a:rPr lang="en-US" dirty="0"/>
              <a:t>Building a Business Case for Modernization of Planning Legislation</a:t>
            </a:r>
          </a:p>
          <a:p>
            <a:r>
              <a:rPr lang="en-US" dirty="0"/>
              <a:t>A Grassroots Approach </a:t>
            </a:r>
          </a:p>
          <a:p>
            <a:r>
              <a:rPr lang="en-US" dirty="0"/>
              <a:t>February 1, 2018</a:t>
            </a:r>
          </a:p>
        </p:txBody>
      </p:sp>
    </p:spTree>
    <p:extLst>
      <p:ext uri="{BB962C8B-B14F-4D97-AF65-F5344CB8AC3E}">
        <p14:creationId xmlns:p14="http://schemas.microsoft.com/office/powerpoint/2010/main" val="92408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Trust Fund</a:t>
            </a:r>
          </a:p>
        </p:txBody>
      </p:sp>
      <p:sp>
        <p:nvSpPr>
          <p:cNvPr id="3" name="Content Placeholder 2"/>
          <p:cNvSpPr>
            <a:spLocks noGrp="1"/>
          </p:cNvSpPr>
          <p:nvPr>
            <p:ph idx="1"/>
          </p:nvPr>
        </p:nvSpPr>
        <p:spPr/>
        <p:txBody>
          <a:bodyPr/>
          <a:lstStyle/>
          <a:p>
            <a:r>
              <a:rPr lang="en-US" dirty="0"/>
              <a:t>Three phases</a:t>
            </a:r>
          </a:p>
          <a:p>
            <a:pPr lvl="1"/>
            <a:r>
              <a:rPr lang="en-US" dirty="0"/>
              <a:t>Discussion paper</a:t>
            </a:r>
          </a:p>
          <a:p>
            <a:pPr lvl="1"/>
            <a:r>
              <a:rPr lang="en-US" dirty="0"/>
              <a:t>Public engagement</a:t>
            </a:r>
          </a:p>
          <a:p>
            <a:pPr lvl="1"/>
            <a:r>
              <a:rPr lang="en-US" dirty="0"/>
              <a:t>Symposium</a:t>
            </a:r>
          </a:p>
          <a:p>
            <a:pPr lvl="1"/>
            <a:endParaRPr lang="en-US" dirty="0"/>
          </a:p>
        </p:txBody>
      </p:sp>
      <p:sp>
        <p:nvSpPr>
          <p:cNvPr id="4" name="Footer Placeholder 3"/>
          <p:cNvSpPr>
            <a:spLocks noGrp="1"/>
          </p:cNvSpPr>
          <p:nvPr>
            <p:ph type="ftr" sz="quarter" idx="11"/>
          </p:nvPr>
        </p:nvSpPr>
        <p:spPr/>
        <p:txBody>
          <a:bodyPr/>
          <a:lstStyle/>
          <a:p>
            <a:r>
              <a:rPr lang="en-US" b="1" kern="1400" dirty="0">
                <a:solidFill>
                  <a:srgbClr val="AE9638"/>
                </a:solidFill>
                <a:latin typeface="Apple Chancery" charset="0"/>
                <a:ea typeface="ＭＳ ゴシック" charset="-128"/>
                <a:cs typeface="Times New Roman" charset="0"/>
              </a:rPr>
              <a:t>Alliance Planning and Environmental Consulting Inc</a:t>
            </a:r>
            <a:r>
              <a:rPr lang="en-US" sz="800" b="1" kern="1400" dirty="0">
                <a:solidFill>
                  <a:srgbClr val="AE9638"/>
                </a:solidFill>
                <a:latin typeface="Apple Chancery" charset="0"/>
                <a:ea typeface="ＭＳ ゴシック" charset="-128"/>
                <a:cs typeface="Times New Roman" charset="0"/>
              </a:rPr>
              <a:t>.</a:t>
            </a:r>
            <a:endParaRPr lang="en-US" sz="300" kern="1400" dirty="0">
              <a:solidFill>
                <a:srgbClr val="212120"/>
              </a:solidFill>
              <a:ea typeface="Times New Roman" charset="0"/>
              <a:cs typeface="Times New Roman" charset="0"/>
            </a:endParaRPr>
          </a:p>
          <a:p>
            <a:endParaRPr lang="en-US" sz="800" kern="1400" dirty="0">
              <a:solidFill>
                <a:srgbClr val="212120"/>
              </a:solidFill>
              <a:ea typeface="Times New Roman" charset="0"/>
              <a:cs typeface="Times New Roman" charset="0"/>
            </a:endParaRPr>
          </a:p>
        </p:txBody>
      </p:sp>
      <p:sp>
        <p:nvSpPr>
          <p:cNvPr id="5" name="Slide Number Placeholder 4"/>
          <p:cNvSpPr>
            <a:spLocks noGrp="1"/>
          </p:cNvSpPr>
          <p:nvPr>
            <p:ph type="sldNum" sz="quarter" idx="12"/>
          </p:nvPr>
        </p:nvSpPr>
        <p:spPr/>
        <p:txBody>
          <a:bodyPr/>
          <a:lstStyle/>
          <a:p>
            <a:fld id="{CE15F772-C510-B945-AE82-FB28117C552B}" type="slidenum">
              <a:rPr lang="en-US" smtClean="0"/>
              <a:t>7</a:t>
            </a:fld>
            <a:endParaRPr lang="en-US"/>
          </a:p>
        </p:txBody>
      </p:sp>
    </p:spTree>
    <p:extLst>
      <p:ext uri="{BB962C8B-B14F-4D97-AF65-F5344CB8AC3E}">
        <p14:creationId xmlns:p14="http://schemas.microsoft.com/office/powerpoint/2010/main" val="17142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 Discussion Paper</a:t>
            </a:r>
          </a:p>
        </p:txBody>
      </p:sp>
      <p:sp>
        <p:nvSpPr>
          <p:cNvPr id="3" name="Content Placeholder 2"/>
          <p:cNvSpPr>
            <a:spLocks noGrp="1"/>
          </p:cNvSpPr>
          <p:nvPr>
            <p:ph idx="1"/>
          </p:nvPr>
        </p:nvSpPr>
        <p:spPr>
          <a:xfrm>
            <a:off x="838200" y="1628777"/>
            <a:ext cx="10515600" cy="4304031"/>
          </a:xfrm>
        </p:spPr>
        <p:txBody>
          <a:bodyPr/>
          <a:lstStyle/>
          <a:p>
            <a:r>
              <a:rPr lang="en-US" dirty="0"/>
              <a:t>Legislative review</a:t>
            </a:r>
          </a:p>
          <a:p>
            <a:pPr lvl="1"/>
            <a:endParaRPr lang="en-US" dirty="0"/>
          </a:p>
          <a:p>
            <a:r>
              <a:rPr lang="en-US" dirty="0"/>
              <a:t>Economic basis</a:t>
            </a:r>
          </a:p>
          <a:p>
            <a:pPr lvl="2"/>
            <a:r>
              <a:rPr lang="en-US" dirty="0"/>
              <a:t>Agriculture</a:t>
            </a:r>
          </a:p>
          <a:p>
            <a:pPr lvl="2"/>
            <a:r>
              <a:rPr lang="en-US" dirty="0"/>
              <a:t>Community and Culture</a:t>
            </a:r>
          </a:p>
          <a:p>
            <a:pPr lvl="2"/>
            <a:r>
              <a:rPr lang="en-US" dirty="0"/>
              <a:t>Land use Development</a:t>
            </a:r>
          </a:p>
          <a:p>
            <a:pPr lvl="2"/>
            <a:r>
              <a:rPr lang="en-US" dirty="0"/>
              <a:t>Natural Environment</a:t>
            </a:r>
          </a:p>
          <a:p>
            <a:pPr marL="914377" lvl="2" indent="0">
              <a:buNone/>
            </a:pPr>
            <a:endParaRPr lang="en-US" dirty="0"/>
          </a:p>
          <a:p>
            <a:r>
              <a:rPr lang="en-CA" dirty="0"/>
              <a:t>Statements of Provincial Interest</a:t>
            </a:r>
            <a:endParaRPr lang="en-US" dirty="0"/>
          </a:p>
          <a:p>
            <a:pPr lvl="1"/>
            <a:endParaRPr lang="en-US" dirty="0"/>
          </a:p>
        </p:txBody>
      </p:sp>
      <p:sp>
        <p:nvSpPr>
          <p:cNvPr id="4" name="Footer Placeholder 3"/>
          <p:cNvSpPr>
            <a:spLocks noGrp="1"/>
          </p:cNvSpPr>
          <p:nvPr>
            <p:ph type="ftr" sz="quarter" idx="11"/>
          </p:nvPr>
        </p:nvSpPr>
        <p:spPr/>
        <p:txBody>
          <a:bodyPr/>
          <a:lstStyle/>
          <a:p>
            <a:r>
              <a:rPr lang="en-US" b="1" kern="1400" dirty="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5" name="Slide Number Placeholder 4"/>
          <p:cNvSpPr>
            <a:spLocks noGrp="1"/>
          </p:cNvSpPr>
          <p:nvPr>
            <p:ph type="sldNum" sz="quarter" idx="12"/>
          </p:nvPr>
        </p:nvSpPr>
        <p:spPr/>
        <p:txBody>
          <a:bodyPr/>
          <a:lstStyle/>
          <a:p>
            <a:fld id="{CE15F772-C510-B945-AE82-FB28117C552B}" type="slidenum">
              <a:rPr lang="en-US" smtClean="0"/>
              <a:t>8</a:t>
            </a:fld>
            <a:endParaRPr lang="en-US"/>
          </a:p>
        </p:txBody>
      </p:sp>
    </p:spTree>
    <p:extLst>
      <p:ext uri="{BB962C8B-B14F-4D97-AF65-F5344CB8AC3E}">
        <p14:creationId xmlns:p14="http://schemas.microsoft.com/office/powerpoint/2010/main" val="3551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4601-7BE3-194B-9988-3F89A2AD7666}"/>
              </a:ext>
            </a:extLst>
          </p:cNvPr>
          <p:cNvSpPr>
            <a:spLocks noGrp="1"/>
          </p:cNvSpPr>
          <p:nvPr>
            <p:ph type="title"/>
          </p:nvPr>
        </p:nvSpPr>
        <p:spPr/>
        <p:txBody>
          <a:bodyPr/>
          <a:lstStyle/>
          <a:p>
            <a:r>
              <a:rPr lang="en-CA" dirty="0"/>
              <a:t>Legislative Review</a:t>
            </a:r>
            <a:endParaRPr lang="en-US" dirty="0"/>
          </a:p>
        </p:txBody>
      </p:sp>
      <p:sp>
        <p:nvSpPr>
          <p:cNvPr id="3" name="Content Placeholder 2">
            <a:extLst>
              <a:ext uri="{FF2B5EF4-FFF2-40B4-BE49-F238E27FC236}">
                <a16:creationId xmlns:a16="http://schemas.microsoft.com/office/drawing/2014/main" id="{20CFDAC3-4DBC-F245-AD3E-589BEC9F3EFC}"/>
              </a:ext>
            </a:extLst>
          </p:cNvPr>
          <p:cNvSpPr>
            <a:spLocks noGrp="1"/>
          </p:cNvSpPr>
          <p:nvPr>
            <p:ph idx="1"/>
          </p:nvPr>
        </p:nvSpPr>
        <p:spPr/>
        <p:txBody>
          <a:bodyPr/>
          <a:lstStyle/>
          <a:p>
            <a:r>
              <a:rPr lang="en-US" dirty="0"/>
              <a:t>13 Canadian jurisdictions</a:t>
            </a:r>
          </a:p>
          <a:p>
            <a:endParaRPr lang="en-US" dirty="0"/>
          </a:p>
          <a:p>
            <a:r>
              <a:rPr lang="en-US" dirty="0"/>
              <a:t>10 - some form of land use planning</a:t>
            </a:r>
          </a:p>
          <a:p>
            <a:endParaRPr lang="en-US" dirty="0"/>
          </a:p>
          <a:p>
            <a:r>
              <a:rPr lang="en-US" dirty="0"/>
              <a:t>Common policy statements:</a:t>
            </a:r>
          </a:p>
          <a:p>
            <a:pPr lvl="1"/>
            <a:r>
              <a:rPr lang="en-US" dirty="0"/>
              <a:t>Flood risk</a:t>
            </a:r>
          </a:p>
          <a:p>
            <a:pPr lvl="1"/>
            <a:r>
              <a:rPr lang="en-US" dirty="0"/>
              <a:t>Settlement</a:t>
            </a:r>
          </a:p>
          <a:p>
            <a:pPr lvl="1"/>
            <a:r>
              <a:rPr lang="en-US" dirty="0"/>
              <a:t>Transportation</a:t>
            </a:r>
          </a:p>
          <a:p>
            <a:endParaRPr lang="en-US" dirty="0"/>
          </a:p>
        </p:txBody>
      </p:sp>
      <p:sp>
        <p:nvSpPr>
          <p:cNvPr id="4" name="Footer Placeholder 3">
            <a:extLst>
              <a:ext uri="{FF2B5EF4-FFF2-40B4-BE49-F238E27FC236}">
                <a16:creationId xmlns:a16="http://schemas.microsoft.com/office/drawing/2014/main" id="{9FCA1B35-C798-0F46-A544-22DFC6144565}"/>
              </a:ext>
            </a:extLst>
          </p:cNvPr>
          <p:cNvSpPr>
            <a:spLocks noGrp="1"/>
          </p:cNvSpPr>
          <p:nvPr>
            <p:ph type="ftr" sz="quarter" idx="11"/>
          </p:nvPr>
        </p:nvSpPr>
        <p:spPr/>
        <p:txBody>
          <a:bodyPr/>
          <a:lstStyle/>
          <a:p>
            <a:r>
              <a:rPr lang="en-US" b="1" kern="1400">
                <a:solidFill>
                  <a:srgbClr val="AE9638"/>
                </a:solidFill>
                <a:latin typeface="Apple Chancery" charset="0"/>
                <a:ea typeface="ＭＳ ゴシック" charset="-128"/>
                <a:cs typeface="Times New Roman" charset="0"/>
              </a:rPr>
              <a:t>Alliance Planning and Environmental Consulting Inc.</a:t>
            </a:r>
            <a:endParaRPr lang="en-US" sz="800" kern="1400" dirty="0">
              <a:solidFill>
                <a:srgbClr val="212120"/>
              </a:solidFill>
              <a:ea typeface="Times New Roman" charset="0"/>
              <a:cs typeface="Times New Roman" charset="0"/>
            </a:endParaRPr>
          </a:p>
        </p:txBody>
      </p:sp>
      <p:sp>
        <p:nvSpPr>
          <p:cNvPr id="5" name="Slide Number Placeholder 4">
            <a:extLst>
              <a:ext uri="{FF2B5EF4-FFF2-40B4-BE49-F238E27FC236}">
                <a16:creationId xmlns:a16="http://schemas.microsoft.com/office/drawing/2014/main" id="{4166E50C-C9CC-294D-991A-F933A15AF11D}"/>
              </a:ext>
            </a:extLst>
          </p:cNvPr>
          <p:cNvSpPr>
            <a:spLocks noGrp="1"/>
          </p:cNvSpPr>
          <p:nvPr>
            <p:ph type="sldNum" sz="quarter" idx="12"/>
          </p:nvPr>
        </p:nvSpPr>
        <p:spPr/>
        <p:txBody>
          <a:bodyPr/>
          <a:lstStyle/>
          <a:p>
            <a:fld id="{CE15F772-C510-B945-AE82-FB28117C552B}" type="slidenum">
              <a:rPr lang="en-US" smtClean="0"/>
              <a:t>9</a:t>
            </a:fld>
            <a:endParaRPr lang="en-US"/>
          </a:p>
        </p:txBody>
      </p:sp>
    </p:spTree>
    <p:extLst>
      <p:ext uri="{BB962C8B-B14F-4D97-AF65-F5344CB8AC3E}">
        <p14:creationId xmlns:p14="http://schemas.microsoft.com/office/powerpoint/2010/main" val="911597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EC-presentation" id="{939E1E42-CB60-B340-9C1A-73439056FF41}" vid="{22700F4C-97AD-2943-BE98-A97FA0D93F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419</TotalTime>
  <Words>1172</Words>
  <Application>Microsoft Office PowerPoint</Application>
  <PresentationFormat>Widescreen</PresentationFormat>
  <Paragraphs>183</Paragraphs>
  <Slides>25</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Apple Chancery</vt:lpstr>
      <vt:lpstr>Arial</vt:lpstr>
      <vt:lpstr>Calibri</vt:lpstr>
      <vt:lpstr>Calibri Light</vt:lpstr>
      <vt:lpstr>Office Theme</vt:lpstr>
      <vt:lpstr>1_Custom Design</vt:lpstr>
      <vt:lpstr>Custom Design</vt:lpstr>
      <vt:lpstr>Welcome!</vt:lpstr>
      <vt:lpstr>Introductions</vt:lpstr>
      <vt:lpstr>Objectives for Today</vt:lpstr>
      <vt:lpstr>Acknowledgements</vt:lpstr>
      <vt:lpstr>Background</vt:lpstr>
      <vt:lpstr>Future Focus Futur</vt:lpstr>
      <vt:lpstr>Environmental Trust Fund</vt:lpstr>
      <vt:lpstr>Phase 1 - Discussion Paper</vt:lpstr>
      <vt:lpstr>Legislative Review</vt:lpstr>
      <vt:lpstr>The Province – Context</vt:lpstr>
      <vt:lpstr>Agriculture</vt:lpstr>
      <vt:lpstr>Community and Culture</vt:lpstr>
      <vt:lpstr>Land use Development</vt:lpstr>
      <vt:lpstr>Natural Environment</vt:lpstr>
      <vt:lpstr>A new approach</vt:lpstr>
      <vt:lpstr>Provincial Statements of Interest</vt:lpstr>
      <vt:lpstr>Resiliency (Climate Change Adaptation)</vt:lpstr>
      <vt:lpstr>Flood Risk Reduction</vt:lpstr>
      <vt:lpstr>Health and the Built Environment</vt:lpstr>
      <vt:lpstr>Health and the Built Environment</vt:lpstr>
      <vt:lpstr>Health and the Built Environment</vt:lpstr>
      <vt:lpstr>Coastal Development</vt:lpstr>
      <vt:lpstr>Infrastructure and Transportation Planning</vt:lpstr>
      <vt:lpstr>Infrastructure and Transportation Planning</vt:lpstr>
      <vt:lpstr>Phase 2 - Public Engagement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Hickman</dc:creator>
  <cp:lastModifiedBy>Michelle MacDonald</cp:lastModifiedBy>
  <cp:revision>40</cp:revision>
  <dcterms:created xsi:type="dcterms:W3CDTF">2018-01-01T15:55:01Z</dcterms:created>
  <dcterms:modified xsi:type="dcterms:W3CDTF">2019-07-25T17:52:14Z</dcterms:modified>
</cp:coreProperties>
</file>