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6" r:id="rId1"/>
    <p:sldMasterId id="2147483888" r:id="rId2"/>
  </p:sldMasterIdLst>
  <p:notesMasterIdLst>
    <p:notesMasterId r:id="rId47"/>
  </p:notesMasterIdLst>
  <p:handoutMasterIdLst>
    <p:handoutMasterId r:id="rId48"/>
  </p:handoutMasterIdLst>
  <p:sldIdLst>
    <p:sldId id="256" r:id="rId3"/>
    <p:sldId id="273" r:id="rId4"/>
    <p:sldId id="275" r:id="rId5"/>
    <p:sldId id="257" r:id="rId6"/>
    <p:sldId id="265" r:id="rId7"/>
    <p:sldId id="264" r:id="rId8"/>
    <p:sldId id="266" r:id="rId9"/>
    <p:sldId id="267" r:id="rId10"/>
    <p:sldId id="269" r:id="rId11"/>
    <p:sldId id="270" r:id="rId12"/>
    <p:sldId id="271" r:id="rId13"/>
    <p:sldId id="276" r:id="rId14"/>
    <p:sldId id="277" r:id="rId15"/>
    <p:sldId id="278" r:id="rId16"/>
    <p:sldId id="279" r:id="rId17"/>
    <p:sldId id="280" r:id="rId18"/>
    <p:sldId id="281" r:id="rId19"/>
    <p:sldId id="268" r:id="rId20"/>
    <p:sldId id="272"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rant Melnychuk" id="{C9EF3F92-9CA2-FF4E-94EB-99E2B37561FC}">
          <p14:sldIdLst>
            <p14:sldId id="256"/>
            <p14:sldId id="273"/>
            <p14:sldId id="275"/>
            <p14:sldId id="257"/>
            <p14:sldId id="265"/>
            <p14:sldId id="264"/>
            <p14:sldId id="266"/>
            <p14:sldId id="267"/>
            <p14:sldId id="269"/>
            <p14:sldId id="270"/>
            <p14:sldId id="271"/>
            <p14:sldId id="276"/>
            <p14:sldId id="277"/>
            <p14:sldId id="278"/>
            <p14:sldId id="279"/>
            <p14:sldId id="280"/>
            <p14:sldId id="281"/>
            <p14:sldId id="268"/>
            <p14:sldId id="272"/>
            <p14:sldId id="282"/>
          </p14:sldIdLst>
        </p14:section>
        <p14:section name="Panel Discussion" id="{6D98E79E-0F3B-B349-9BDB-83DBA28F4690}">
          <p14:sldIdLst>
            <p14:sldId id="283"/>
          </p14:sldIdLst>
        </p14:section>
        <p14:section name="Feedback Session" id="{9C32BA20-BDAE-AC4C-B08E-3F7C1E886E48}">
          <p14:sldIdLst>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35" autoAdjust="0"/>
    <p:restoredTop sz="83929" autoAdjust="0"/>
  </p:normalViewPr>
  <p:slideViewPr>
    <p:cSldViewPr snapToGrid="0">
      <p:cViewPr varScale="1">
        <p:scale>
          <a:sx n="52" d="100"/>
          <a:sy n="52" d="100"/>
        </p:scale>
        <p:origin x="674" y="34"/>
      </p:cViewPr>
      <p:guideLst/>
    </p:cSldViewPr>
  </p:slideViewPr>
  <p:outlineViewPr>
    <p:cViewPr>
      <p:scale>
        <a:sx n="33" d="100"/>
        <a:sy n="33" d="100"/>
      </p:scale>
      <p:origin x="0" y="-3942"/>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0A929B5-0BA6-4EAE-82A0-CB83DB15A447}" type="datetimeFigureOut">
              <a:rPr lang="en-CA" smtClean="0"/>
              <a:t>2019-07-25</a:t>
            </a:fld>
            <a:endParaRPr lang="en-CA"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E3F8E54-BA15-440B-A170-762752554285}" type="slidenum">
              <a:rPr lang="en-CA" smtClean="0"/>
              <a:t>‹#›</a:t>
            </a:fld>
            <a:endParaRPr lang="en-CA" dirty="0"/>
          </a:p>
        </p:txBody>
      </p:sp>
    </p:spTree>
    <p:extLst>
      <p:ext uri="{BB962C8B-B14F-4D97-AF65-F5344CB8AC3E}">
        <p14:creationId xmlns:p14="http://schemas.microsoft.com/office/powerpoint/2010/main" val="170129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60DDB05-B632-42FD-8C1D-8CD7178F47A4}" type="datetimeFigureOut">
              <a:rPr lang="en-CA" smtClean="0"/>
              <a:t>2019-07-25</a:t>
            </a:fld>
            <a:endParaRPr lang="en-CA"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D333538-1FB1-4B6C-9897-F4D0A6CADC87}" type="slidenum">
              <a:rPr lang="en-CA" smtClean="0"/>
              <a:t>‹#›</a:t>
            </a:fld>
            <a:endParaRPr lang="en-CA" dirty="0"/>
          </a:p>
        </p:txBody>
      </p:sp>
    </p:spTree>
    <p:extLst>
      <p:ext uri="{BB962C8B-B14F-4D97-AF65-F5344CB8AC3E}">
        <p14:creationId xmlns:p14="http://schemas.microsoft.com/office/powerpoint/2010/main" val="3041194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333538-1FB1-4B6C-9897-F4D0A6CADC87}" type="slidenum">
              <a:rPr lang="en-CA" smtClean="0"/>
              <a:t>1</a:t>
            </a:fld>
            <a:endParaRPr lang="en-CA" dirty="0"/>
          </a:p>
        </p:txBody>
      </p:sp>
    </p:spTree>
    <p:extLst>
      <p:ext uri="{BB962C8B-B14F-4D97-AF65-F5344CB8AC3E}">
        <p14:creationId xmlns:p14="http://schemas.microsoft.com/office/powerpoint/2010/main" val="3332884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333538-1FB1-4B6C-9897-F4D0A6CADC87}" type="slidenum">
              <a:rPr lang="en-CA" smtClean="0"/>
              <a:t>13</a:t>
            </a:fld>
            <a:endParaRPr lang="en-CA" dirty="0"/>
          </a:p>
        </p:txBody>
      </p:sp>
    </p:spTree>
    <p:extLst>
      <p:ext uri="{BB962C8B-B14F-4D97-AF65-F5344CB8AC3E}">
        <p14:creationId xmlns:p14="http://schemas.microsoft.com/office/powerpoint/2010/main" val="87447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333538-1FB1-4B6C-9897-F4D0A6CADC87}" type="slidenum">
              <a:rPr lang="en-CA" smtClean="0"/>
              <a:t>14</a:t>
            </a:fld>
            <a:endParaRPr lang="en-CA" dirty="0"/>
          </a:p>
        </p:txBody>
      </p:sp>
    </p:spTree>
    <p:extLst>
      <p:ext uri="{BB962C8B-B14F-4D97-AF65-F5344CB8AC3E}">
        <p14:creationId xmlns:p14="http://schemas.microsoft.com/office/powerpoint/2010/main" val="1218823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333538-1FB1-4B6C-9897-F4D0A6CADC87}" type="slidenum">
              <a:rPr lang="en-CA" smtClean="0"/>
              <a:t>15</a:t>
            </a:fld>
            <a:endParaRPr lang="en-CA" dirty="0"/>
          </a:p>
        </p:txBody>
      </p:sp>
    </p:spTree>
    <p:extLst>
      <p:ext uri="{BB962C8B-B14F-4D97-AF65-F5344CB8AC3E}">
        <p14:creationId xmlns:p14="http://schemas.microsoft.com/office/powerpoint/2010/main" val="521550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333538-1FB1-4B6C-9897-F4D0A6CADC87}" type="slidenum">
              <a:rPr lang="en-CA" smtClean="0"/>
              <a:t>16</a:t>
            </a:fld>
            <a:endParaRPr lang="en-CA" dirty="0"/>
          </a:p>
        </p:txBody>
      </p:sp>
    </p:spTree>
    <p:extLst>
      <p:ext uri="{BB962C8B-B14F-4D97-AF65-F5344CB8AC3E}">
        <p14:creationId xmlns:p14="http://schemas.microsoft.com/office/powerpoint/2010/main" val="2398633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333538-1FB1-4B6C-9897-F4D0A6CADC87}" type="slidenum">
              <a:rPr lang="en-CA" smtClean="0"/>
              <a:t>17</a:t>
            </a:fld>
            <a:endParaRPr lang="en-CA" dirty="0"/>
          </a:p>
        </p:txBody>
      </p:sp>
    </p:spTree>
    <p:extLst>
      <p:ext uri="{BB962C8B-B14F-4D97-AF65-F5344CB8AC3E}">
        <p14:creationId xmlns:p14="http://schemas.microsoft.com/office/powerpoint/2010/main" val="4129146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333538-1FB1-4B6C-9897-F4D0A6CADC87}" type="slidenum">
              <a:rPr lang="en-CA" smtClean="0"/>
              <a:t>18</a:t>
            </a:fld>
            <a:endParaRPr lang="en-CA" dirty="0"/>
          </a:p>
        </p:txBody>
      </p:sp>
    </p:spTree>
    <p:extLst>
      <p:ext uri="{BB962C8B-B14F-4D97-AF65-F5344CB8AC3E}">
        <p14:creationId xmlns:p14="http://schemas.microsoft.com/office/powerpoint/2010/main" val="1477580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333538-1FB1-4B6C-9897-F4D0A6CADC87}" type="slidenum">
              <a:rPr lang="en-CA" smtClean="0"/>
              <a:t>19</a:t>
            </a:fld>
            <a:endParaRPr lang="en-CA" dirty="0"/>
          </a:p>
        </p:txBody>
      </p:sp>
    </p:spTree>
    <p:extLst>
      <p:ext uri="{BB962C8B-B14F-4D97-AF65-F5344CB8AC3E}">
        <p14:creationId xmlns:p14="http://schemas.microsoft.com/office/powerpoint/2010/main" val="1834032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333538-1FB1-4B6C-9897-F4D0A6CADC87}" type="slidenum">
              <a:rPr lang="en-CA" smtClean="0"/>
              <a:t>20</a:t>
            </a:fld>
            <a:endParaRPr lang="en-CA" dirty="0"/>
          </a:p>
        </p:txBody>
      </p:sp>
    </p:spTree>
    <p:extLst>
      <p:ext uri="{BB962C8B-B14F-4D97-AF65-F5344CB8AC3E}">
        <p14:creationId xmlns:p14="http://schemas.microsoft.com/office/powerpoint/2010/main" val="3733471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333538-1FB1-4B6C-9897-F4D0A6CADC87}" type="slidenum">
              <a:rPr lang="en-CA" smtClean="0"/>
              <a:t>3</a:t>
            </a:fld>
            <a:endParaRPr lang="en-CA" dirty="0"/>
          </a:p>
        </p:txBody>
      </p:sp>
    </p:spTree>
    <p:extLst>
      <p:ext uri="{BB962C8B-B14F-4D97-AF65-F5344CB8AC3E}">
        <p14:creationId xmlns:p14="http://schemas.microsoft.com/office/powerpoint/2010/main" val="1713189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333538-1FB1-4B6C-9897-F4D0A6CADC87}" type="slidenum">
              <a:rPr lang="en-CA" smtClean="0"/>
              <a:t>6</a:t>
            </a:fld>
            <a:endParaRPr lang="en-CA" dirty="0"/>
          </a:p>
        </p:txBody>
      </p:sp>
    </p:spTree>
    <p:extLst>
      <p:ext uri="{BB962C8B-B14F-4D97-AF65-F5344CB8AC3E}">
        <p14:creationId xmlns:p14="http://schemas.microsoft.com/office/powerpoint/2010/main" val="2432586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333538-1FB1-4B6C-9897-F4D0A6CADC87}" type="slidenum">
              <a:rPr lang="en-CA" smtClean="0"/>
              <a:t>7</a:t>
            </a:fld>
            <a:endParaRPr lang="en-CA" dirty="0"/>
          </a:p>
        </p:txBody>
      </p:sp>
    </p:spTree>
    <p:extLst>
      <p:ext uri="{BB962C8B-B14F-4D97-AF65-F5344CB8AC3E}">
        <p14:creationId xmlns:p14="http://schemas.microsoft.com/office/powerpoint/2010/main" val="81636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333538-1FB1-4B6C-9897-F4D0A6CADC87}" type="slidenum">
              <a:rPr lang="en-CA" smtClean="0"/>
              <a:t>8</a:t>
            </a:fld>
            <a:endParaRPr lang="en-CA" dirty="0"/>
          </a:p>
        </p:txBody>
      </p:sp>
    </p:spTree>
    <p:extLst>
      <p:ext uri="{BB962C8B-B14F-4D97-AF65-F5344CB8AC3E}">
        <p14:creationId xmlns:p14="http://schemas.microsoft.com/office/powerpoint/2010/main" val="2209086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333538-1FB1-4B6C-9897-F4D0A6CADC87}" type="slidenum">
              <a:rPr lang="en-CA" smtClean="0"/>
              <a:t>9</a:t>
            </a:fld>
            <a:endParaRPr lang="en-CA" dirty="0"/>
          </a:p>
        </p:txBody>
      </p:sp>
    </p:spTree>
    <p:extLst>
      <p:ext uri="{BB962C8B-B14F-4D97-AF65-F5344CB8AC3E}">
        <p14:creationId xmlns:p14="http://schemas.microsoft.com/office/powerpoint/2010/main" val="232563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333538-1FB1-4B6C-9897-F4D0A6CADC87}" type="slidenum">
              <a:rPr lang="en-CA" smtClean="0"/>
              <a:t>10</a:t>
            </a:fld>
            <a:endParaRPr lang="en-CA" dirty="0"/>
          </a:p>
        </p:txBody>
      </p:sp>
    </p:spTree>
    <p:extLst>
      <p:ext uri="{BB962C8B-B14F-4D97-AF65-F5344CB8AC3E}">
        <p14:creationId xmlns:p14="http://schemas.microsoft.com/office/powerpoint/2010/main" val="2062894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333538-1FB1-4B6C-9897-F4D0A6CADC87}" type="slidenum">
              <a:rPr lang="en-CA" smtClean="0"/>
              <a:t>11</a:t>
            </a:fld>
            <a:endParaRPr lang="en-CA" dirty="0"/>
          </a:p>
        </p:txBody>
      </p:sp>
    </p:spTree>
    <p:extLst>
      <p:ext uri="{BB962C8B-B14F-4D97-AF65-F5344CB8AC3E}">
        <p14:creationId xmlns:p14="http://schemas.microsoft.com/office/powerpoint/2010/main" val="295854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333538-1FB1-4B6C-9897-F4D0A6CADC87}" type="slidenum">
              <a:rPr lang="en-CA" smtClean="0"/>
              <a:t>12</a:t>
            </a:fld>
            <a:endParaRPr lang="en-CA" dirty="0"/>
          </a:p>
        </p:txBody>
      </p:sp>
    </p:spTree>
    <p:extLst>
      <p:ext uri="{BB962C8B-B14F-4D97-AF65-F5344CB8AC3E}">
        <p14:creationId xmlns:p14="http://schemas.microsoft.com/office/powerpoint/2010/main" val="15221340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smtClean="0"/>
              <a:pPr/>
              <a:t>7/25/2019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pic>
        <p:nvPicPr>
          <p:cNvPr id="7" name="Picture 6"/>
          <p:cNvPicPr>
            <a:picLocks noChangeAspect="1"/>
          </p:cNvPicPr>
          <p:nvPr userDrawn="1"/>
        </p:nvPicPr>
        <p:blipFill rotWithShape="1">
          <a:blip r:embed="rId2"/>
          <a:srcRect b="24324"/>
          <a:stretch/>
        </p:blipFill>
        <p:spPr>
          <a:xfrm>
            <a:off x="-21820" y="-76200"/>
            <a:ext cx="12217401" cy="6934200"/>
          </a:xfrm>
          <a:prstGeom prst="rect">
            <a:avLst/>
          </a:prstGeom>
        </p:spPr>
      </p:pic>
      <p:pic>
        <p:nvPicPr>
          <p:cNvPr id="8" name="Picture 7"/>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11885" y="5563521"/>
            <a:ext cx="3862695" cy="79282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7/25/2019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7/25/2019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4250164-4798-7546-A763-130C2135D44B}"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0DA89-6742-E341-B4C1-5931E1BEB4E7}" type="slidenum">
              <a:rPr lang="en-US" smtClean="0"/>
              <a:t>‹#›</a:t>
            </a:fld>
            <a:endParaRPr lang="en-US"/>
          </a:p>
        </p:txBody>
      </p:sp>
    </p:spTree>
    <p:extLst>
      <p:ext uri="{BB962C8B-B14F-4D97-AF65-F5344CB8AC3E}">
        <p14:creationId xmlns:p14="http://schemas.microsoft.com/office/powerpoint/2010/main" val="1310157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250164-4798-7546-A763-130C2135D44B}"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0DA89-6742-E341-B4C1-5931E1BEB4E7}" type="slidenum">
              <a:rPr lang="en-US" smtClean="0"/>
              <a:t>‹#›</a:t>
            </a:fld>
            <a:endParaRPr lang="en-US"/>
          </a:p>
        </p:txBody>
      </p:sp>
    </p:spTree>
    <p:extLst>
      <p:ext uri="{BB962C8B-B14F-4D97-AF65-F5344CB8AC3E}">
        <p14:creationId xmlns:p14="http://schemas.microsoft.com/office/powerpoint/2010/main" val="1673118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250164-4798-7546-A763-130C2135D44B}"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0DA89-6742-E341-B4C1-5931E1BEB4E7}" type="slidenum">
              <a:rPr lang="en-US" smtClean="0"/>
              <a:t>‹#›</a:t>
            </a:fld>
            <a:endParaRPr lang="en-US"/>
          </a:p>
        </p:txBody>
      </p:sp>
    </p:spTree>
    <p:extLst>
      <p:ext uri="{BB962C8B-B14F-4D97-AF65-F5344CB8AC3E}">
        <p14:creationId xmlns:p14="http://schemas.microsoft.com/office/powerpoint/2010/main" val="954192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199" y="4864894"/>
            <a:ext cx="10515601" cy="1163638"/>
          </a:xfrm>
        </p:spPr>
        <p:txBody>
          <a:bodyPr/>
          <a:lstStyle/>
          <a:p>
            <a:r>
              <a:rPr lang="en-US" dirty="0"/>
              <a:t>Click to edit Master title style</a:t>
            </a:r>
          </a:p>
        </p:txBody>
      </p:sp>
      <p:sp>
        <p:nvSpPr>
          <p:cNvPr id="3" name="Content Placeholder 2"/>
          <p:cNvSpPr>
            <a:spLocks noGrp="1"/>
          </p:cNvSpPr>
          <p:nvPr>
            <p:ph sz="half" idx="1"/>
          </p:nvPr>
        </p:nvSpPr>
        <p:spPr>
          <a:xfrm>
            <a:off x="6443661" y="742950"/>
            <a:ext cx="4910139" cy="3457576"/>
          </a:xfrm>
        </p:spPr>
        <p:txBody>
          <a:bodyPr/>
          <a:lstStyle>
            <a:lvl1pPr>
              <a:lnSpc>
                <a:spcPct val="10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838199" y="742950"/>
            <a:ext cx="5181600" cy="3457576"/>
          </a:xfrm>
        </p:spPr>
        <p:txBody>
          <a:bodyPr/>
          <a:lstStyle>
            <a:lvl1pPr marL="0" indent="0">
              <a:buFont typeface="+mj-lt"/>
              <a:buNone/>
              <a:defRPr/>
            </a:lvl1pPr>
          </a:lstStyle>
          <a:p>
            <a:pPr lvl="0"/>
            <a:r>
              <a:rPr lang="en-US" dirty="0"/>
              <a:t>Click to edit Master text styles</a:t>
            </a:r>
          </a:p>
        </p:txBody>
      </p:sp>
      <p:sp>
        <p:nvSpPr>
          <p:cNvPr id="5" name="Date Placeholder 4"/>
          <p:cNvSpPr>
            <a:spLocks noGrp="1"/>
          </p:cNvSpPr>
          <p:nvPr>
            <p:ph type="dt" sz="half" idx="10"/>
          </p:nvPr>
        </p:nvSpPr>
        <p:spPr/>
        <p:txBody>
          <a:bodyPr/>
          <a:lstStyle/>
          <a:p>
            <a:fld id="{D4250164-4798-7546-A763-130C2135D44B}" type="datetimeFigureOut">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70DA89-6742-E341-B4C1-5931E1BEB4E7}" type="slidenum">
              <a:rPr lang="en-US" smtClean="0"/>
              <a:t>‹#›</a:t>
            </a:fld>
            <a:endParaRPr lang="en-US"/>
          </a:p>
        </p:txBody>
      </p:sp>
      <p:sp>
        <p:nvSpPr>
          <p:cNvPr id="8" name="Rectangle 7"/>
          <p:cNvSpPr/>
          <p:nvPr userDrawn="1"/>
        </p:nvSpPr>
        <p:spPr>
          <a:xfrm>
            <a:off x="3743325" y="0"/>
            <a:ext cx="5043488" cy="21431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6266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250164-4798-7546-A763-130C2135D44B}" type="datetimeFigureOut">
              <a:rPr lang="en-US" smtClean="0"/>
              <a:t>7/25/2019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70DA89-6742-E341-B4C1-5931E1BEB4E7}" type="slidenum">
              <a:rPr lang="en-US" smtClean="0"/>
              <a:t>‹#›</a:t>
            </a:fld>
            <a:endParaRPr lang="en-US"/>
          </a:p>
        </p:txBody>
      </p:sp>
    </p:spTree>
    <p:extLst>
      <p:ext uri="{BB962C8B-B14F-4D97-AF65-F5344CB8AC3E}">
        <p14:creationId xmlns:p14="http://schemas.microsoft.com/office/powerpoint/2010/main" val="1773268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293938"/>
            <a:ext cx="10515600" cy="2135187"/>
          </a:xfrm>
        </p:spPr>
        <p:txBody>
          <a:bodyPr/>
          <a:lstStyle>
            <a:lvl1pPr algn="ctr">
              <a:defRPr/>
            </a:lvl1pPr>
          </a:lstStyle>
          <a:p>
            <a:r>
              <a:rPr lang="en-US"/>
              <a:t>Click to edit Master title style</a:t>
            </a:r>
          </a:p>
        </p:txBody>
      </p:sp>
      <p:sp>
        <p:nvSpPr>
          <p:cNvPr id="3" name="Date Placeholder 2"/>
          <p:cNvSpPr>
            <a:spLocks noGrp="1"/>
          </p:cNvSpPr>
          <p:nvPr>
            <p:ph type="dt" sz="half" idx="10"/>
          </p:nvPr>
        </p:nvSpPr>
        <p:spPr/>
        <p:txBody>
          <a:bodyPr/>
          <a:lstStyle/>
          <a:p>
            <a:fld id="{D4250164-4798-7546-A763-130C2135D44B}" type="datetimeFigureOut">
              <a:rPr lang="en-US" smtClean="0"/>
              <a:t>7/25/2019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70DA89-6742-E341-B4C1-5931E1BEB4E7}" type="slidenum">
              <a:rPr lang="en-US" smtClean="0"/>
              <a:t>‹#›</a:t>
            </a:fld>
            <a:endParaRPr lang="en-US"/>
          </a:p>
        </p:txBody>
      </p:sp>
      <p:sp>
        <p:nvSpPr>
          <p:cNvPr id="6" name="Rectangle 5"/>
          <p:cNvSpPr/>
          <p:nvPr userDrawn="1"/>
        </p:nvSpPr>
        <p:spPr>
          <a:xfrm>
            <a:off x="3743325" y="0"/>
            <a:ext cx="5043488" cy="21431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2954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250164-4798-7546-A763-130C2135D44B}" type="datetimeFigureOut">
              <a:rPr lang="en-US" smtClean="0"/>
              <a:t>7/25/2019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70DA89-6742-E341-B4C1-5931E1BEB4E7}" type="slidenum">
              <a:rPr lang="en-US" smtClean="0"/>
              <a:t>‹#›</a:t>
            </a:fld>
            <a:endParaRPr lang="en-US"/>
          </a:p>
        </p:txBody>
      </p:sp>
    </p:spTree>
    <p:extLst>
      <p:ext uri="{BB962C8B-B14F-4D97-AF65-F5344CB8AC3E}">
        <p14:creationId xmlns:p14="http://schemas.microsoft.com/office/powerpoint/2010/main" val="771895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250164-4798-7546-A763-130C2135D44B}" type="datetimeFigureOut">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70DA89-6742-E341-B4C1-5931E1BEB4E7}" type="slidenum">
              <a:rPr lang="en-US" smtClean="0"/>
              <a:t>‹#›</a:t>
            </a:fld>
            <a:endParaRPr lang="en-US"/>
          </a:p>
        </p:txBody>
      </p:sp>
    </p:spTree>
    <p:extLst>
      <p:ext uri="{BB962C8B-B14F-4D97-AF65-F5344CB8AC3E}">
        <p14:creationId xmlns:p14="http://schemas.microsoft.com/office/powerpoint/2010/main" val="2996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7/25/2019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pic>
        <p:nvPicPr>
          <p:cNvPr id="7" name="Picture 6"/>
          <p:cNvPicPr>
            <a:picLocks noChangeAspect="1"/>
          </p:cNvPicPr>
          <p:nvPr userDrawn="1"/>
        </p:nvPicPr>
        <p:blipFill rotWithShape="1">
          <a:blip r:embed="rId2"/>
          <a:srcRect l="27517" b="45821"/>
          <a:stretch/>
        </p:blipFill>
        <p:spPr>
          <a:xfrm>
            <a:off x="0" y="0"/>
            <a:ext cx="12165062" cy="6857999"/>
          </a:xfrm>
          <a:prstGeom prst="rect">
            <a:avLst/>
          </a:prstGeom>
        </p:spPr>
      </p:pic>
      <p:sp>
        <p:nvSpPr>
          <p:cNvPr id="8" name="Rectangle 7"/>
          <p:cNvSpPr/>
          <p:nvPr userDrawn="1"/>
        </p:nvSpPr>
        <p:spPr>
          <a:xfrm>
            <a:off x="6825026" y="0"/>
            <a:ext cx="4574572" cy="1123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9" name="Picture 8"/>
          <p:cNvPicPr>
            <a:picLocks noChangeAspect="1"/>
          </p:cNvPicPr>
          <p:nvPr userDrawn="1"/>
        </p:nvPicPr>
        <p:blipFill rotWithShape="1">
          <a:blip r:embed="rId2"/>
          <a:srcRect l="66203" t="-1" r="-1" b="91011"/>
          <a:stretch/>
        </p:blipFill>
        <p:spPr>
          <a:xfrm>
            <a:off x="9064147" y="162461"/>
            <a:ext cx="3100915" cy="618589"/>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250164-4798-7546-A763-130C2135D44B}" type="datetimeFigureOut">
              <a:rPr lang="en-US" smtClean="0"/>
              <a:t>7/25/2019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70DA89-6742-E341-B4C1-5931E1BEB4E7}" type="slidenum">
              <a:rPr lang="en-US" smtClean="0"/>
              <a:t>‹#›</a:t>
            </a:fld>
            <a:endParaRPr lang="en-US"/>
          </a:p>
        </p:txBody>
      </p:sp>
    </p:spTree>
    <p:extLst>
      <p:ext uri="{BB962C8B-B14F-4D97-AF65-F5344CB8AC3E}">
        <p14:creationId xmlns:p14="http://schemas.microsoft.com/office/powerpoint/2010/main" val="1149603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250164-4798-7546-A763-130C2135D44B}"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0DA89-6742-E341-B4C1-5931E1BEB4E7}" type="slidenum">
              <a:rPr lang="en-US" smtClean="0"/>
              <a:t>‹#›</a:t>
            </a:fld>
            <a:endParaRPr lang="en-US"/>
          </a:p>
        </p:txBody>
      </p:sp>
    </p:spTree>
    <p:extLst>
      <p:ext uri="{BB962C8B-B14F-4D97-AF65-F5344CB8AC3E}">
        <p14:creationId xmlns:p14="http://schemas.microsoft.com/office/powerpoint/2010/main" val="483249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250164-4798-7546-A763-130C2135D44B}"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0DA89-6742-E341-B4C1-5931E1BEB4E7}" type="slidenum">
              <a:rPr lang="en-US" smtClean="0"/>
              <a:t>‹#›</a:t>
            </a:fld>
            <a:endParaRPr lang="en-US"/>
          </a:p>
        </p:txBody>
      </p:sp>
    </p:spTree>
    <p:extLst>
      <p:ext uri="{BB962C8B-B14F-4D97-AF65-F5344CB8AC3E}">
        <p14:creationId xmlns:p14="http://schemas.microsoft.com/office/powerpoint/2010/main" val="186235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7/25/2019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86B75A-687E-405C-8A0B-8D00578BA2C3}" type="datetimeFigureOut">
              <a:rPr lang="en-US" smtClean="0"/>
              <a:pPr/>
              <a:t>7/25/2019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smtClean="0"/>
              <a:pPr/>
              <a:t>7/25/2019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86B75A-687E-405C-8A0B-8D00578BA2C3}" type="datetimeFigureOut">
              <a:rPr lang="en-US" smtClean="0"/>
              <a:pPr/>
              <a:t>7/25/2019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7/25/2019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7/25/2019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7/25/2019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6B75A-687E-405C-8A0B-8D00578BA2C3}" type="datetimeFigureOut">
              <a:rPr lang="en-US" smtClean="0"/>
              <a:pPr/>
              <a:t>7/25/2019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75614093"/>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250164-4798-7546-A763-130C2135D44B}" type="datetimeFigureOut">
              <a:rPr lang="en-US" smtClean="0"/>
              <a:t>7/25/2019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70DA89-6742-E341-B4C1-5931E1BEB4E7}" type="slidenum">
              <a:rPr lang="en-US" smtClean="0"/>
              <a:t>‹#›</a:t>
            </a:fld>
            <a:endParaRPr lang="en-US"/>
          </a:p>
        </p:txBody>
      </p:sp>
    </p:spTree>
    <p:extLst>
      <p:ext uri="{BB962C8B-B14F-4D97-AF65-F5344CB8AC3E}">
        <p14:creationId xmlns:p14="http://schemas.microsoft.com/office/powerpoint/2010/main" val="1771141845"/>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eb2.gov.mb.ca/laws/regs/current/081.11.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8193" y="1419366"/>
            <a:ext cx="7819697" cy="4053386"/>
          </a:xfrm>
        </p:spPr>
        <p:txBody>
          <a:bodyPr>
            <a:noAutofit/>
          </a:bodyPr>
          <a:lstStyle/>
          <a:p>
            <a:pPr algn="ctr"/>
            <a:r>
              <a:rPr lang="en-CA" sz="4400" b="1" i="1" dirty="0">
                <a:solidFill>
                  <a:schemeClr val="tx1"/>
                </a:solidFill>
              </a:rPr>
              <a:t>Statements of Provincial Interest:</a:t>
            </a:r>
            <a:br>
              <a:rPr lang="en-CA" sz="4400" b="1" i="1" dirty="0">
                <a:solidFill>
                  <a:schemeClr val="tx1"/>
                </a:solidFill>
              </a:rPr>
            </a:br>
            <a:r>
              <a:rPr lang="en-CA" sz="4400" b="1" i="1" dirty="0">
                <a:solidFill>
                  <a:schemeClr val="tx1"/>
                </a:solidFill>
              </a:rPr>
              <a:t>The Manitoba Experience</a:t>
            </a:r>
            <a:br>
              <a:rPr lang="en-CA" sz="4400" i="1" dirty="0">
                <a:solidFill>
                  <a:schemeClr val="tx1"/>
                </a:solidFill>
              </a:rPr>
            </a:br>
            <a:br>
              <a:rPr lang="en-CA" sz="4400" dirty="0">
                <a:solidFill>
                  <a:schemeClr val="tx1"/>
                </a:solidFill>
              </a:rPr>
            </a:br>
            <a:r>
              <a:rPr lang="en-CA" sz="2800" b="1" dirty="0">
                <a:solidFill>
                  <a:schemeClr val="tx1"/>
                </a:solidFill>
              </a:rPr>
              <a:t>New Brunswick Association of Planners </a:t>
            </a:r>
            <a:br>
              <a:rPr lang="en-CA" sz="2800" b="1" dirty="0">
                <a:solidFill>
                  <a:schemeClr val="tx1"/>
                </a:solidFill>
              </a:rPr>
            </a:br>
            <a:r>
              <a:rPr lang="en-CA" sz="2800" b="1" dirty="0">
                <a:solidFill>
                  <a:schemeClr val="tx1"/>
                </a:solidFill>
              </a:rPr>
              <a:t>Future Focus Symposium</a:t>
            </a:r>
            <a:br>
              <a:rPr lang="en-CA" sz="2800" b="1" dirty="0">
                <a:solidFill>
                  <a:schemeClr val="tx1"/>
                </a:solidFill>
              </a:rPr>
            </a:br>
            <a:br>
              <a:rPr lang="en-CA" sz="2800" i="1" dirty="0">
                <a:solidFill>
                  <a:schemeClr val="tx1"/>
                </a:solidFill>
              </a:rPr>
            </a:br>
            <a:r>
              <a:rPr lang="en-CA" sz="2400" dirty="0">
                <a:solidFill>
                  <a:schemeClr val="tx1"/>
                </a:solidFill>
              </a:rPr>
              <a:t>Fredericton, NB</a:t>
            </a:r>
            <a:br>
              <a:rPr lang="en-CA" sz="2400" dirty="0">
                <a:solidFill>
                  <a:schemeClr val="tx1"/>
                </a:solidFill>
              </a:rPr>
            </a:br>
            <a:r>
              <a:rPr lang="en-CA" sz="2400" dirty="0">
                <a:solidFill>
                  <a:schemeClr val="tx1"/>
                </a:solidFill>
              </a:rPr>
              <a:t>February 1, 2018</a:t>
            </a:r>
            <a:br>
              <a:rPr lang="en-CA" sz="2800" i="1" dirty="0">
                <a:solidFill>
                  <a:schemeClr val="tx1"/>
                </a:solidFill>
              </a:rPr>
            </a:br>
            <a:endParaRPr lang="en-CA" sz="2800" dirty="0">
              <a:solidFill>
                <a:schemeClr val="tx1"/>
              </a:solidFill>
            </a:endParaRPr>
          </a:p>
        </p:txBody>
      </p:sp>
      <p:sp>
        <p:nvSpPr>
          <p:cNvPr id="5" name="TextBox 4"/>
          <p:cNvSpPr txBox="1"/>
          <p:nvPr/>
        </p:nvSpPr>
        <p:spPr>
          <a:xfrm>
            <a:off x="859809" y="5472752"/>
            <a:ext cx="4585648" cy="1107996"/>
          </a:xfrm>
          <a:prstGeom prst="rect">
            <a:avLst/>
          </a:prstGeom>
          <a:noFill/>
        </p:spPr>
        <p:txBody>
          <a:bodyPr wrap="square" rtlCol="0">
            <a:spAutoFit/>
          </a:bodyPr>
          <a:lstStyle/>
          <a:p>
            <a:r>
              <a:rPr lang="en-CA" sz="2200" dirty="0"/>
              <a:t>Grant Melnychuk MCIP, RPP</a:t>
            </a:r>
            <a:br>
              <a:rPr lang="en-CA" sz="2200" dirty="0"/>
            </a:br>
            <a:r>
              <a:rPr lang="en-CA" sz="2200" dirty="0"/>
              <a:t>Manager of Provincial Planning</a:t>
            </a:r>
            <a:br>
              <a:rPr lang="en-CA" sz="2200" dirty="0"/>
            </a:br>
            <a:r>
              <a:rPr lang="en-CA" sz="2200" dirty="0"/>
              <a:t>Manitoba Municipal Relations</a:t>
            </a:r>
          </a:p>
        </p:txBody>
      </p:sp>
    </p:spTree>
    <p:extLst>
      <p:ext uri="{BB962C8B-B14F-4D97-AF65-F5344CB8AC3E}">
        <p14:creationId xmlns:p14="http://schemas.microsoft.com/office/powerpoint/2010/main" val="1706038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804" y="227680"/>
            <a:ext cx="7601295" cy="1805835"/>
          </a:xfrm>
        </p:spPr>
        <p:txBody>
          <a:bodyPr/>
          <a:lstStyle/>
          <a:p>
            <a:r>
              <a:rPr lang="en-CA" b="1" dirty="0">
                <a:solidFill>
                  <a:schemeClr val="tx1"/>
                </a:solidFill>
              </a:rPr>
              <a:t>Provincial Land Use Policies:</a:t>
            </a:r>
            <a:br>
              <a:rPr lang="en-CA" b="1" dirty="0">
                <a:solidFill>
                  <a:schemeClr val="tx1"/>
                </a:solidFill>
              </a:rPr>
            </a:br>
            <a:br>
              <a:rPr lang="en-CA" b="1" dirty="0">
                <a:solidFill>
                  <a:schemeClr val="tx1"/>
                </a:solidFill>
              </a:rPr>
            </a:br>
            <a:r>
              <a:rPr lang="en-CA" sz="3200" b="1" dirty="0">
                <a:solidFill>
                  <a:schemeClr val="tx1"/>
                </a:solidFill>
              </a:rPr>
              <a:t>2. Settlement Areas</a:t>
            </a:r>
          </a:p>
        </p:txBody>
      </p:sp>
      <p:sp>
        <p:nvSpPr>
          <p:cNvPr id="3" name="Content Placeholder 2"/>
          <p:cNvSpPr>
            <a:spLocks noGrp="1"/>
          </p:cNvSpPr>
          <p:nvPr>
            <p:ph idx="1"/>
          </p:nvPr>
        </p:nvSpPr>
        <p:spPr>
          <a:xfrm>
            <a:off x="1201003" y="1629253"/>
            <a:ext cx="9498841" cy="5575110"/>
          </a:xfrm>
        </p:spPr>
        <p:txBody>
          <a:bodyPr>
            <a:normAutofit/>
          </a:bodyPr>
          <a:lstStyle/>
          <a:p>
            <a:pPr marL="0" indent="0">
              <a:lnSpc>
                <a:spcPct val="80000"/>
              </a:lnSpc>
              <a:buNone/>
            </a:pPr>
            <a:endParaRPr lang="en-US" altLang="en-US" dirty="0"/>
          </a:p>
          <a:p>
            <a:r>
              <a:rPr lang="en-US" altLang="en-US" dirty="0">
                <a:solidFill>
                  <a:schemeClr val="tx1"/>
                </a:solidFill>
              </a:rPr>
              <a:t>Applies to urban, rural and cottage development.</a:t>
            </a:r>
          </a:p>
          <a:p>
            <a:r>
              <a:rPr lang="en-US" altLang="en-US" dirty="0">
                <a:solidFill>
                  <a:schemeClr val="tx1"/>
                </a:solidFill>
              </a:rPr>
              <a:t>Encourages a range of housing types to accommodate different needs and incomes.</a:t>
            </a:r>
          </a:p>
          <a:p>
            <a:r>
              <a:rPr lang="en-US" altLang="en-US" dirty="0">
                <a:solidFill>
                  <a:schemeClr val="tx1"/>
                </a:solidFill>
              </a:rPr>
              <a:t>Encourages communities to develop strong urban cores and to prioritize intensification and infill before greenfield expansion.</a:t>
            </a:r>
          </a:p>
          <a:p>
            <a:r>
              <a:rPr lang="en-US" altLang="en-US" dirty="0">
                <a:solidFill>
                  <a:schemeClr val="tx1"/>
                </a:solidFill>
              </a:rPr>
              <a:t>Encourages urban expansion away from prime agricultural lands and agricultural operations (when possible). </a:t>
            </a:r>
          </a:p>
        </p:txBody>
      </p:sp>
    </p:spTree>
    <p:extLst>
      <p:ext uri="{BB962C8B-B14F-4D97-AF65-F5344CB8AC3E}">
        <p14:creationId xmlns:p14="http://schemas.microsoft.com/office/powerpoint/2010/main" val="2181479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804" y="227680"/>
            <a:ext cx="7601295" cy="1805835"/>
          </a:xfrm>
        </p:spPr>
        <p:txBody>
          <a:bodyPr/>
          <a:lstStyle/>
          <a:p>
            <a:r>
              <a:rPr lang="en-CA" b="1" dirty="0">
                <a:solidFill>
                  <a:schemeClr val="tx1"/>
                </a:solidFill>
              </a:rPr>
              <a:t>Provincial Land Use Policies:</a:t>
            </a:r>
            <a:br>
              <a:rPr lang="en-CA" b="1" dirty="0">
                <a:solidFill>
                  <a:schemeClr val="tx1"/>
                </a:solidFill>
              </a:rPr>
            </a:br>
            <a:br>
              <a:rPr lang="en-CA" b="1" dirty="0">
                <a:solidFill>
                  <a:schemeClr val="tx1"/>
                </a:solidFill>
              </a:rPr>
            </a:br>
            <a:r>
              <a:rPr lang="en-CA" sz="3200" b="1" dirty="0">
                <a:solidFill>
                  <a:schemeClr val="tx1"/>
                </a:solidFill>
              </a:rPr>
              <a:t>3. Agriculture </a:t>
            </a:r>
          </a:p>
        </p:txBody>
      </p:sp>
      <p:sp>
        <p:nvSpPr>
          <p:cNvPr id="3" name="Content Placeholder 2"/>
          <p:cNvSpPr>
            <a:spLocks noGrp="1"/>
          </p:cNvSpPr>
          <p:nvPr>
            <p:ph idx="1"/>
          </p:nvPr>
        </p:nvSpPr>
        <p:spPr>
          <a:xfrm>
            <a:off x="1201003" y="2033515"/>
            <a:ext cx="9498841" cy="5418083"/>
          </a:xfrm>
        </p:spPr>
        <p:txBody>
          <a:bodyPr>
            <a:normAutofit/>
          </a:bodyPr>
          <a:lstStyle/>
          <a:p>
            <a:r>
              <a:rPr lang="en-US" altLang="en-US" dirty="0">
                <a:solidFill>
                  <a:schemeClr val="tx1"/>
                </a:solidFill>
              </a:rPr>
              <a:t>Strongly promotes the need to protect agricultural land for food production and to protect agricultural operations from encroachment by incompatible land uses.</a:t>
            </a:r>
          </a:p>
          <a:p>
            <a:r>
              <a:rPr lang="en-US" altLang="en-US" dirty="0">
                <a:solidFill>
                  <a:schemeClr val="tx1"/>
                </a:solidFill>
              </a:rPr>
              <a:t>Identifies the limited circumstances when agricultural lands can be subdivided on a single lot basis.</a:t>
            </a:r>
          </a:p>
          <a:p>
            <a:r>
              <a:rPr lang="en-US" altLang="en-US" dirty="0">
                <a:solidFill>
                  <a:schemeClr val="tx1"/>
                </a:solidFill>
              </a:rPr>
              <a:t>Requires that all plans include policies identifying where livestock development can occur and to what scale.</a:t>
            </a:r>
          </a:p>
        </p:txBody>
      </p:sp>
    </p:spTree>
    <p:extLst>
      <p:ext uri="{BB962C8B-B14F-4D97-AF65-F5344CB8AC3E}">
        <p14:creationId xmlns:p14="http://schemas.microsoft.com/office/powerpoint/2010/main" val="1423512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804" y="227680"/>
            <a:ext cx="8763799" cy="1805835"/>
          </a:xfrm>
        </p:spPr>
        <p:txBody>
          <a:bodyPr/>
          <a:lstStyle/>
          <a:p>
            <a:r>
              <a:rPr lang="en-CA" b="1" dirty="0">
                <a:solidFill>
                  <a:schemeClr val="tx1"/>
                </a:solidFill>
              </a:rPr>
              <a:t>Provincial Land Use Policies:</a:t>
            </a:r>
            <a:br>
              <a:rPr lang="en-CA" b="1" dirty="0">
                <a:solidFill>
                  <a:schemeClr val="tx1"/>
                </a:solidFill>
              </a:rPr>
            </a:br>
            <a:br>
              <a:rPr lang="en-CA" b="1" dirty="0">
                <a:solidFill>
                  <a:schemeClr val="tx1"/>
                </a:solidFill>
              </a:rPr>
            </a:br>
            <a:r>
              <a:rPr lang="en-CA" sz="3200" b="1" dirty="0">
                <a:solidFill>
                  <a:schemeClr val="tx1"/>
                </a:solidFill>
              </a:rPr>
              <a:t>4. Renewable Resources, Heritage &amp; Recreation </a:t>
            </a:r>
          </a:p>
        </p:txBody>
      </p:sp>
      <p:sp>
        <p:nvSpPr>
          <p:cNvPr id="3" name="Content Placeholder 2"/>
          <p:cNvSpPr>
            <a:spLocks noGrp="1"/>
          </p:cNvSpPr>
          <p:nvPr>
            <p:ph idx="1"/>
          </p:nvPr>
        </p:nvSpPr>
        <p:spPr>
          <a:xfrm>
            <a:off x="1187148" y="2033515"/>
            <a:ext cx="9498841" cy="5575110"/>
          </a:xfrm>
        </p:spPr>
        <p:txBody>
          <a:bodyPr>
            <a:normAutofit/>
          </a:bodyPr>
          <a:lstStyle/>
          <a:p>
            <a:r>
              <a:rPr lang="en-US" altLang="en-US" dirty="0">
                <a:solidFill>
                  <a:schemeClr val="tx1"/>
                </a:solidFill>
              </a:rPr>
              <a:t>Encourages conservation and protection of heritage resources and ecologically sensitive areas.</a:t>
            </a:r>
            <a:endParaRPr lang="en-US" altLang="en-US" sz="1800" dirty="0">
              <a:solidFill>
                <a:schemeClr val="tx1"/>
              </a:solidFill>
            </a:endParaRPr>
          </a:p>
          <a:p>
            <a:r>
              <a:rPr lang="en-US" altLang="en-US" dirty="0">
                <a:solidFill>
                  <a:schemeClr val="tx1"/>
                </a:solidFill>
              </a:rPr>
              <a:t>Promotes the sustainable use of renewable resources in an environmentally sound manner.</a:t>
            </a:r>
          </a:p>
          <a:p>
            <a:r>
              <a:rPr lang="en-US" altLang="en-US" dirty="0">
                <a:solidFill>
                  <a:schemeClr val="tx1"/>
                </a:solidFill>
              </a:rPr>
              <a:t>Encourages future recreational uses to be appropriately planned and sited and the enhancement of existing urban forests and greenspaces.</a:t>
            </a:r>
          </a:p>
        </p:txBody>
      </p:sp>
    </p:spTree>
    <p:extLst>
      <p:ext uri="{BB962C8B-B14F-4D97-AF65-F5344CB8AC3E}">
        <p14:creationId xmlns:p14="http://schemas.microsoft.com/office/powerpoint/2010/main" val="688330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804" y="227680"/>
            <a:ext cx="8763799" cy="1805835"/>
          </a:xfrm>
        </p:spPr>
        <p:txBody>
          <a:bodyPr>
            <a:normAutofit fontScale="90000"/>
          </a:bodyPr>
          <a:lstStyle/>
          <a:p>
            <a:r>
              <a:rPr lang="en-CA" b="1" dirty="0">
                <a:solidFill>
                  <a:schemeClr val="tx1"/>
                </a:solidFill>
              </a:rPr>
              <a:t>Provincial Land Use Policies:</a:t>
            </a:r>
            <a:br>
              <a:rPr lang="en-CA" b="1" dirty="0">
                <a:solidFill>
                  <a:schemeClr val="tx1"/>
                </a:solidFill>
              </a:rPr>
            </a:br>
            <a:br>
              <a:rPr lang="en-CA" b="1" dirty="0">
                <a:solidFill>
                  <a:schemeClr val="tx1"/>
                </a:solidFill>
              </a:rPr>
            </a:br>
            <a:r>
              <a:rPr lang="en-CA" b="1" dirty="0">
                <a:solidFill>
                  <a:schemeClr val="tx1"/>
                </a:solidFill>
              </a:rPr>
              <a:t>5</a:t>
            </a:r>
            <a:r>
              <a:rPr lang="en-CA" sz="3200" b="1" dirty="0">
                <a:solidFill>
                  <a:schemeClr val="tx1"/>
                </a:solidFill>
              </a:rPr>
              <a:t>. Water </a:t>
            </a:r>
          </a:p>
        </p:txBody>
      </p:sp>
      <p:sp>
        <p:nvSpPr>
          <p:cNvPr id="3" name="Content Placeholder 2"/>
          <p:cNvSpPr>
            <a:spLocks noGrp="1"/>
          </p:cNvSpPr>
          <p:nvPr>
            <p:ph idx="1"/>
          </p:nvPr>
        </p:nvSpPr>
        <p:spPr>
          <a:xfrm>
            <a:off x="1311839" y="2033515"/>
            <a:ext cx="9498841" cy="5575110"/>
          </a:xfrm>
        </p:spPr>
        <p:txBody>
          <a:bodyPr>
            <a:noAutofit/>
          </a:bodyPr>
          <a:lstStyle/>
          <a:p>
            <a:r>
              <a:rPr lang="en-US" altLang="en-US" dirty="0">
                <a:solidFill>
                  <a:schemeClr val="tx1"/>
                </a:solidFill>
              </a:rPr>
              <a:t>Directs new development away from lands subject to flooding and erosion and requires adequate flood protection (1 in 100 year flood level) in areas susceptible to flooding.</a:t>
            </a:r>
          </a:p>
          <a:p>
            <a:r>
              <a:rPr lang="en-US" altLang="en-US" dirty="0">
                <a:solidFill>
                  <a:schemeClr val="tx1"/>
                </a:solidFill>
              </a:rPr>
              <a:t>Discourages development that alters wetlands (unless it is for the purpose of flood mitigation).</a:t>
            </a:r>
          </a:p>
          <a:p>
            <a:r>
              <a:rPr lang="en-US" altLang="en-US" dirty="0">
                <a:solidFill>
                  <a:schemeClr val="tx1"/>
                </a:solidFill>
              </a:rPr>
              <a:t>Promotes surface water protection via development setbacks the and the efficient and sustainable use of potable groundwater </a:t>
            </a:r>
          </a:p>
        </p:txBody>
      </p:sp>
    </p:spTree>
    <p:extLst>
      <p:ext uri="{BB962C8B-B14F-4D97-AF65-F5344CB8AC3E}">
        <p14:creationId xmlns:p14="http://schemas.microsoft.com/office/powerpoint/2010/main" val="212755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804" y="227680"/>
            <a:ext cx="8763799" cy="1805835"/>
          </a:xfrm>
        </p:spPr>
        <p:txBody>
          <a:bodyPr>
            <a:normAutofit fontScale="90000"/>
          </a:bodyPr>
          <a:lstStyle/>
          <a:p>
            <a:r>
              <a:rPr lang="en-CA" b="1" dirty="0">
                <a:solidFill>
                  <a:schemeClr val="tx1"/>
                </a:solidFill>
              </a:rPr>
              <a:t>Provincial Land Use Policies:</a:t>
            </a:r>
            <a:br>
              <a:rPr lang="en-CA" b="1" dirty="0">
                <a:solidFill>
                  <a:schemeClr val="tx1"/>
                </a:solidFill>
              </a:rPr>
            </a:br>
            <a:br>
              <a:rPr lang="en-CA" b="1" dirty="0">
                <a:solidFill>
                  <a:schemeClr val="tx1"/>
                </a:solidFill>
              </a:rPr>
            </a:br>
            <a:r>
              <a:rPr lang="en-CA" b="1" dirty="0">
                <a:solidFill>
                  <a:schemeClr val="tx1"/>
                </a:solidFill>
              </a:rPr>
              <a:t>6</a:t>
            </a:r>
            <a:r>
              <a:rPr lang="en-CA" sz="3200" b="1" dirty="0">
                <a:solidFill>
                  <a:schemeClr val="tx1"/>
                </a:solidFill>
              </a:rPr>
              <a:t>. Infrastructure</a:t>
            </a:r>
          </a:p>
        </p:txBody>
      </p:sp>
      <p:sp>
        <p:nvSpPr>
          <p:cNvPr id="3" name="Content Placeholder 2"/>
          <p:cNvSpPr>
            <a:spLocks noGrp="1"/>
          </p:cNvSpPr>
          <p:nvPr>
            <p:ph idx="1"/>
          </p:nvPr>
        </p:nvSpPr>
        <p:spPr>
          <a:xfrm>
            <a:off x="1214858" y="2033515"/>
            <a:ext cx="9498841" cy="5575110"/>
          </a:xfrm>
        </p:spPr>
        <p:txBody>
          <a:bodyPr>
            <a:noAutofit/>
          </a:bodyPr>
          <a:lstStyle/>
          <a:p>
            <a:r>
              <a:rPr lang="en-US" altLang="en-US" dirty="0">
                <a:solidFill>
                  <a:schemeClr val="tx1"/>
                </a:solidFill>
              </a:rPr>
              <a:t>Aims to integrate land use and infrastructure planning and to ensure that full life-cycle infrastructure costs are factored in planning decisions.</a:t>
            </a:r>
          </a:p>
          <a:p>
            <a:r>
              <a:rPr lang="en-US" altLang="en-US" dirty="0">
                <a:solidFill>
                  <a:schemeClr val="tx1"/>
                </a:solidFill>
              </a:rPr>
              <a:t>Encourages the preparation of local drinking water and wastewater management plans to guide the development plan review process (required in the Capital Region).</a:t>
            </a:r>
          </a:p>
          <a:p>
            <a:r>
              <a:rPr lang="en-US" altLang="en-US" dirty="0">
                <a:solidFill>
                  <a:schemeClr val="tx1"/>
                </a:solidFill>
              </a:rPr>
              <a:t>Encourages the intensification of areas with piped services and discourages new development reliant on onsite services (wells and septic fields).</a:t>
            </a:r>
          </a:p>
        </p:txBody>
      </p:sp>
    </p:spTree>
    <p:extLst>
      <p:ext uri="{BB962C8B-B14F-4D97-AF65-F5344CB8AC3E}">
        <p14:creationId xmlns:p14="http://schemas.microsoft.com/office/powerpoint/2010/main" val="3570690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804" y="227680"/>
            <a:ext cx="8763799" cy="1805835"/>
          </a:xfrm>
        </p:spPr>
        <p:txBody>
          <a:bodyPr>
            <a:normAutofit fontScale="90000"/>
          </a:bodyPr>
          <a:lstStyle/>
          <a:p>
            <a:r>
              <a:rPr lang="en-CA" b="1" dirty="0">
                <a:solidFill>
                  <a:schemeClr val="tx1"/>
                </a:solidFill>
              </a:rPr>
              <a:t>Provincial Land Use Policies:</a:t>
            </a:r>
            <a:br>
              <a:rPr lang="en-CA" b="1" dirty="0">
                <a:solidFill>
                  <a:schemeClr val="tx1"/>
                </a:solidFill>
              </a:rPr>
            </a:br>
            <a:br>
              <a:rPr lang="en-CA" b="1" dirty="0">
                <a:solidFill>
                  <a:schemeClr val="tx1"/>
                </a:solidFill>
              </a:rPr>
            </a:br>
            <a:r>
              <a:rPr lang="en-CA" b="1" dirty="0">
                <a:solidFill>
                  <a:schemeClr val="tx1"/>
                </a:solidFill>
              </a:rPr>
              <a:t>7</a:t>
            </a:r>
            <a:r>
              <a:rPr lang="en-CA" sz="3200" b="1" dirty="0">
                <a:solidFill>
                  <a:schemeClr val="tx1"/>
                </a:solidFill>
              </a:rPr>
              <a:t>. Transportation</a:t>
            </a:r>
          </a:p>
        </p:txBody>
      </p:sp>
      <p:sp>
        <p:nvSpPr>
          <p:cNvPr id="3" name="Content Placeholder 2"/>
          <p:cNvSpPr>
            <a:spLocks noGrp="1"/>
          </p:cNvSpPr>
          <p:nvPr>
            <p:ph idx="1"/>
          </p:nvPr>
        </p:nvSpPr>
        <p:spPr>
          <a:xfrm>
            <a:off x="1270276" y="2033515"/>
            <a:ext cx="9498841" cy="5575110"/>
          </a:xfrm>
        </p:spPr>
        <p:txBody>
          <a:bodyPr>
            <a:noAutofit/>
          </a:bodyPr>
          <a:lstStyle/>
          <a:p>
            <a:r>
              <a:rPr lang="en-US" altLang="en-US" dirty="0">
                <a:solidFill>
                  <a:schemeClr val="tx1"/>
                </a:solidFill>
              </a:rPr>
              <a:t>Encourages integration and connectivity of the transportation systems.</a:t>
            </a:r>
          </a:p>
          <a:p>
            <a:r>
              <a:rPr lang="en-US" altLang="en-US" dirty="0">
                <a:solidFill>
                  <a:schemeClr val="tx1"/>
                </a:solidFill>
              </a:rPr>
              <a:t>Promotes planning for all modes of transport including transit and active transportation.</a:t>
            </a:r>
          </a:p>
          <a:p>
            <a:r>
              <a:rPr lang="en-US" altLang="en-US" dirty="0">
                <a:solidFill>
                  <a:schemeClr val="tx1"/>
                </a:solidFill>
              </a:rPr>
              <a:t>Discourages development that jeopardizes the safety and efficiency of the provincial highway network (e.g. closely spaced driveways, poorly aligned intersections, etc.)</a:t>
            </a:r>
          </a:p>
        </p:txBody>
      </p:sp>
    </p:spTree>
    <p:extLst>
      <p:ext uri="{BB962C8B-B14F-4D97-AF65-F5344CB8AC3E}">
        <p14:creationId xmlns:p14="http://schemas.microsoft.com/office/powerpoint/2010/main" val="1111412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804" y="227680"/>
            <a:ext cx="8763799" cy="1805835"/>
          </a:xfrm>
        </p:spPr>
        <p:txBody>
          <a:bodyPr>
            <a:normAutofit fontScale="90000"/>
          </a:bodyPr>
          <a:lstStyle/>
          <a:p>
            <a:r>
              <a:rPr lang="en-CA" b="1" dirty="0">
                <a:solidFill>
                  <a:schemeClr val="tx1"/>
                </a:solidFill>
              </a:rPr>
              <a:t>Provincial Land Use Policies:</a:t>
            </a:r>
            <a:br>
              <a:rPr lang="en-CA" b="1" dirty="0">
                <a:solidFill>
                  <a:schemeClr val="tx1"/>
                </a:solidFill>
              </a:rPr>
            </a:br>
            <a:br>
              <a:rPr lang="en-CA" b="1" dirty="0">
                <a:solidFill>
                  <a:schemeClr val="tx1"/>
                </a:solidFill>
              </a:rPr>
            </a:br>
            <a:r>
              <a:rPr lang="en-CA" b="1" dirty="0">
                <a:solidFill>
                  <a:schemeClr val="tx1"/>
                </a:solidFill>
              </a:rPr>
              <a:t>8</a:t>
            </a:r>
            <a:r>
              <a:rPr lang="en-CA" sz="3200" b="1" dirty="0">
                <a:solidFill>
                  <a:schemeClr val="tx1"/>
                </a:solidFill>
              </a:rPr>
              <a:t>. Mineral Resources</a:t>
            </a:r>
          </a:p>
        </p:txBody>
      </p:sp>
      <p:sp>
        <p:nvSpPr>
          <p:cNvPr id="3" name="Content Placeholder 2"/>
          <p:cNvSpPr>
            <a:spLocks noGrp="1"/>
          </p:cNvSpPr>
          <p:nvPr>
            <p:ph idx="1"/>
          </p:nvPr>
        </p:nvSpPr>
        <p:spPr>
          <a:xfrm>
            <a:off x="1242567" y="2033515"/>
            <a:ext cx="9498841" cy="5575110"/>
          </a:xfrm>
        </p:spPr>
        <p:txBody>
          <a:bodyPr>
            <a:noAutofit/>
          </a:bodyPr>
          <a:lstStyle/>
          <a:p>
            <a:r>
              <a:rPr lang="en-US" altLang="en-US" dirty="0">
                <a:solidFill>
                  <a:schemeClr val="tx1"/>
                </a:solidFill>
              </a:rPr>
              <a:t>Development plans should identify lands containing high mineral and aggregate resources and protect these resources from conflicting surface land uses that could impact exploration or extraction.</a:t>
            </a:r>
          </a:p>
          <a:p>
            <a:endParaRPr lang="en-US" altLang="en-US" dirty="0">
              <a:solidFill>
                <a:schemeClr val="tx1"/>
              </a:solidFill>
            </a:endParaRPr>
          </a:p>
        </p:txBody>
      </p:sp>
    </p:spTree>
    <p:extLst>
      <p:ext uri="{BB962C8B-B14F-4D97-AF65-F5344CB8AC3E}">
        <p14:creationId xmlns:p14="http://schemas.microsoft.com/office/powerpoint/2010/main" val="3353610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804" y="227680"/>
            <a:ext cx="8763799" cy="1805835"/>
          </a:xfrm>
        </p:spPr>
        <p:txBody>
          <a:bodyPr>
            <a:normAutofit fontScale="90000"/>
          </a:bodyPr>
          <a:lstStyle/>
          <a:p>
            <a:r>
              <a:rPr lang="en-CA" b="1" dirty="0">
                <a:solidFill>
                  <a:schemeClr val="tx1"/>
                </a:solidFill>
              </a:rPr>
              <a:t>Provincial Land Use Policies:</a:t>
            </a:r>
            <a:br>
              <a:rPr lang="en-CA" b="1" dirty="0">
                <a:solidFill>
                  <a:schemeClr val="tx1"/>
                </a:solidFill>
              </a:rPr>
            </a:br>
            <a:br>
              <a:rPr lang="en-CA" b="1" dirty="0">
                <a:solidFill>
                  <a:schemeClr val="tx1"/>
                </a:solidFill>
              </a:rPr>
            </a:br>
            <a:r>
              <a:rPr lang="en-CA" b="1" dirty="0">
                <a:solidFill>
                  <a:schemeClr val="tx1"/>
                </a:solidFill>
              </a:rPr>
              <a:t>9</a:t>
            </a:r>
            <a:r>
              <a:rPr lang="en-CA" sz="3200" b="1" dirty="0">
                <a:solidFill>
                  <a:schemeClr val="tx1"/>
                </a:solidFill>
              </a:rPr>
              <a:t>. Capital Region</a:t>
            </a:r>
          </a:p>
        </p:txBody>
      </p:sp>
      <p:sp>
        <p:nvSpPr>
          <p:cNvPr id="3" name="Content Placeholder 2"/>
          <p:cNvSpPr>
            <a:spLocks noGrp="1"/>
          </p:cNvSpPr>
          <p:nvPr>
            <p:ph idx="1"/>
          </p:nvPr>
        </p:nvSpPr>
        <p:spPr>
          <a:xfrm>
            <a:off x="1201003" y="2033514"/>
            <a:ext cx="9498841" cy="4824485"/>
          </a:xfrm>
        </p:spPr>
        <p:txBody>
          <a:bodyPr>
            <a:noAutofit/>
          </a:bodyPr>
          <a:lstStyle/>
          <a:p>
            <a:r>
              <a:rPr lang="en-US" altLang="en-US" dirty="0">
                <a:solidFill>
                  <a:schemeClr val="tx1"/>
                </a:solidFill>
              </a:rPr>
              <a:t>New policy area introduced in 2011 PLUPs to recognize the importance of the Capital Region as home to over two-thirds of Manitobans.</a:t>
            </a:r>
          </a:p>
          <a:p>
            <a:r>
              <a:rPr lang="en-US" altLang="en-US" dirty="0">
                <a:solidFill>
                  <a:schemeClr val="tx1"/>
                </a:solidFill>
              </a:rPr>
              <a:t>Encourages regional and inter-municipal strategies and cooperation to address growth and development pressures and servicing needs.</a:t>
            </a:r>
          </a:p>
          <a:p>
            <a:r>
              <a:rPr lang="en-US" altLang="en-US" dirty="0">
                <a:solidFill>
                  <a:schemeClr val="tx1"/>
                </a:solidFill>
              </a:rPr>
              <a:t>Aims to identify, protect and maximize the potential of the Region’s key economic assets (inter-modal transportation facilities, 24 hour international airport, clustered cultural, educational and medical facilities).</a:t>
            </a:r>
          </a:p>
          <a:p>
            <a:endParaRPr lang="en-US" altLang="en-US" dirty="0">
              <a:solidFill>
                <a:schemeClr val="tx1"/>
              </a:solidFill>
            </a:endParaRPr>
          </a:p>
        </p:txBody>
      </p:sp>
    </p:spTree>
    <p:extLst>
      <p:ext uri="{BB962C8B-B14F-4D97-AF65-F5344CB8AC3E}">
        <p14:creationId xmlns:p14="http://schemas.microsoft.com/office/powerpoint/2010/main" val="979891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804" y="227681"/>
            <a:ext cx="7601295" cy="1272854"/>
          </a:xfrm>
        </p:spPr>
        <p:txBody>
          <a:bodyPr>
            <a:normAutofit fontScale="90000"/>
          </a:bodyPr>
          <a:lstStyle/>
          <a:p>
            <a:r>
              <a:rPr lang="en-CA" b="1" dirty="0">
                <a:solidFill>
                  <a:schemeClr val="tx1"/>
                </a:solidFill>
              </a:rPr>
              <a:t>Provincial Land Use Policies:</a:t>
            </a:r>
            <a:br>
              <a:rPr lang="en-CA" b="1" dirty="0">
                <a:solidFill>
                  <a:schemeClr val="tx1"/>
                </a:solidFill>
              </a:rPr>
            </a:br>
            <a:r>
              <a:rPr lang="en-CA" b="1" dirty="0">
                <a:solidFill>
                  <a:schemeClr val="tx1"/>
                </a:solidFill>
              </a:rPr>
              <a:t>Subsequent Resource Guides</a:t>
            </a:r>
          </a:p>
        </p:txBody>
      </p:sp>
      <p:sp>
        <p:nvSpPr>
          <p:cNvPr id="3" name="Content Placeholder 2"/>
          <p:cNvSpPr>
            <a:spLocks noGrp="1"/>
          </p:cNvSpPr>
          <p:nvPr>
            <p:ph idx="1"/>
          </p:nvPr>
        </p:nvSpPr>
        <p:spPr>
          <a:xfrm>
            <a:off x="1856303" y="1500535"/>
            <a:ext cx="8447964" cy="5575110"/>
          </a:xfrm>
        </p:spPr>
        <p:txBody>
          <a:bodyPr>
            <a:normAutofit/>
          </a:bodyPr>
          <a:lstStyle/>
          <a:p>
            <a:r>
              <a:rPr lang="en-US" altLang="en-US" dirty="0">
                <a:solidFill>
                  <a:schemeClr val="tx1"/>
                </a:solidFill>
              </a:rPr>
              <a:t>Planning for Agriculture</a:t>
            </a:r>
          </a:p>
          <a:p>
            <a:r>
              <a:rPr lang="en-US" altLang="en-US" dirty="0">
                <a:solidFill>
                  <a:schemeClr val="tx1"/>
                </a:solidFill>
              </a:rPr>
              <a:t>Transportation Planning</a:t>
            </a:r>
          </a:p>
          <a:p>
            <a:r>
              <a:rPr lang="en-US" altLang="en-US" dirty="0">
                <a:solidFill>
                  <a:schemeClr val="tx1"/>
                </a:solidFill>
              </a:rPr>
              <a:t>Planning for Protection of Riparian Areas</a:t>
            </a:r>
          </a:p>
          <a:p>
            <a:r>
              <a:rPr lang="en-US" altLang="en-US" dirty="0">
                <a:solidFill>
                  <a:schemeClr val="tx1"/>
                </a:solidFill>
              </a:rPr>
              <a:t>Planning for Climate Change – Mitigation</a:t>
            </a:r>
          </a:p>
          <a:p>
            <a:r>
              <a:rPr lang="en-US" altLang="en-US" dirty="0">
                <a:solidFill>
                  <a:schemeClr val="tx1"/>
                </a:solidFill>
              </a:rPr>
              <a:t>Planning for Climate Change – Adaptation</a:t>
            </a:r>
          </a:p>
          <a:p>
            <a:r>
              <a:rPr lang="en-US" altLang="en-US" dirty="0">
                <a:solidFill>
                  <a:schemeClr val="tx1"/>
                </a:solidFill>
              </a:rPr>
              <a:t>Guide for School Site Planning </a:t>
            </a:r>
          </a:p>
          <a:p>
            <a:r>
              <a:rPr lang="en-US" altLang="en-US" dirty="0">
                <a:solidFill>
                  <a:schemeClr val="tx1"/>
                </a:solidFill>
              </a:rPr>
              <a:t>Manitoba Manual for Conservation Subdivision Design</a:t>
            </a:r>
          </a:p>
          <a:p>
            <a:r>
              <a:rPr lang="en-US" altLang="en-US" dirty="0">
                <a:solidFill>
                  <a:schemeClr val="tx1"/>
                </a:solidFill>
              </a:rPr>
              <a:t>Planning Guidelines for Secondary Suites</a:t>
            </a:r>
          </a:p>
        </p:txBody>
      </p:sp>
    </p:spTree>
    <p:extLst>
      <p:ext uri="{BB962C8B-B14F-4D97-AF65-F5344CB8AC3E}">
        <p14:creationId xmlns:p14="http://schemas.microsoft.com/office/powerpoint/2010/main" val="271958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804" y="227681"/>
            <a:ext cx="7601295" cy="1272854"/>
          </a:xfrm>
        </p:spPr>
        <p:txBody>
          <a:bodyPr/>
          <a:lstStyle/>
          <a:p>
            <a:r>
              <a:rPr lang="en-CA" b="1" dirty="0">
                <a:solidFill>
                  <a:schemeClr val="tx1"/>
                </a:solidFill>
              </a:rPr>
              <a:t>What’s working?</a:t>
            </a:r>
          </a:p>
        </p:txBody>
      </p:sp>
      <p:sp>
        <p:nvSpPr>
          <p:cNvPr id="3" name="Content Placeholder 2"/>
          <p:cNvSpPr>
            <a:spLocks noGrp="1"/>
          </p:cNvSpPr>
          <p:nvPr>
            <p:ph idx="1"/>
          </p:nvPr>
        </p:nvSpPr>
        <p:spPr>
          <a:xfrm>
            <a:off x="1678675" y="1037229"/>
            <a:ext cx="8761861" cy="3002507"/>
          </a:xfrm>
        </p:spPr>
        <p:txBody>
          <a:bodyPr>
            <a:normAutofit lnSpcReduction="10000"/>
          </a:bodyPr>
          <a:lstStyle/>
          <a:p>
            <a:endParaRPr lang="en-US" altLang="en-US" dirty="0">
              <a:solidFill>
                <a:schemeClr val="tx1"/>
              </a:solidFill>
            </a:endParaRPr>
          </a:p>
          <a:p>
            <a:r>
              <a:rPr lang="en-US" altLang="en-US" dirty="0">
                <a:solidFill>
                  <a:schemeClr val="tx1"/>
                </a:solidFill>
              </a:rPr>
              <a:t>The province recognizes the importance of land use planning</a:t>
            </a:r>
          </a:p>
          <a:p>
            <a:r>
              <a:rPr lang="en-US" altLang="en-US" dirty="0">
                <a:solidFill>
                  <a:schemeClr val="tx1"/>
                </a:solidFill>
              </a:rPr>
              <a:t>All municipalities have development plans and zoning by-laws that generally reflect the provincial interest.</a:t>
            </a:r>
          </a:p>
          <a:p>
            <a:r>
              <a:rPr lang="en-US" altLang="en-US" dirty="0">
                <a:solidFill>
                  <a:schemeClr val="tx1"/>
                </a:solidFill>
              </a:rPr>
              <a:t>The quality of local plans and the local planning capacity has been improving over time.</a:t>
            </a:r>
          </a:p>
        </p:txBody>
      </p:sp>
      <p:sp>
        <p:nvSpPr>
          <p:cNvPr id="4" name="Title 1"/>
          <p:cNvSpPr txBox="1">
            <a:spLocks/>
          </p:cNvSpPr>
          <p:nvPr/>
        </p:nvSpPr>
        <p:spPr>
          <a:xfrm>
            <a:off x="666803" y="3862316"/>
            <a:ext cx="7601295" cy="12728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chemeClr val="bg1">
                    <a:lumMod val="50000"/>
                  </a:schemeClr>
                </a:solidFill>
                <a:latin typeface="+mj-lt"/>
                <a:ea typeface="+mj-ea"/>
                <a:cs typeface="+mj-cs"/>
              </a:defRPr>
            </a:lvl1pPr>
          </a:lstStyle>
          <a:p>
            <a:r>
              <a:rPr lang="en-CA" b="1" dirty="0">
                <a:solidFill>
                  <a:schemeClr val="tx1"/>
                </a:solidFill>
              </a:rPr>
              <a:t>Challenges?</a:t>
            </a:r>
          </a:p>
        </p:txBody>
      </p:sp>
      <p:sp>
        <p:nvSpPr>
          <p:cNvPr id="5" name="Content Placeholder 2"/>
          <p:cNvSpPr txBox="1">
            <a:spLocks/>
          </p:cNvSpPr>
          <p:nvPr/>
        </p:nvSpPr>
        <p:spPr>
          <a:xfrm>
            <a:off x="1678675" y="4749420"/>
            <a:ext cx="8761861" cy="1937981"/>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8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24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20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r>
              <a:rPr lang="en-US" altLang="en-US" dirty="0">
                <a:solidFill>
                  <a:schemeClr val="tx1"/>
                </a:solidFill>
              </a:rPr>
              <a:t>Developing (and applying) a ‘one size fits all’ policy framework</a:t>
            </a:r>
          </a:p>
          <a:p>
            <a:r>
              <a:rPr lang="en-US" altLang="en-US" dirty="0">
                <a:solidFill>
                  <a:schemeClr val="tx1"/>
                </a:solidFill>
              </a:rPr>
              <a:t>Regulation vs. Policy</a:t>
            </a:r>
          </a:p>
          <a:p>
            <a:r>
              <a:rPr lang="en-US" altLang="en-US" dirty="0">
                <a:solidFill>
                  <a:schemeClr val="tx1"/>
                </a:solidFill>
              </a:rPr>
              <a:t>Policies can become dated.</a:t>
            </a:r>
          </a:p>
        </p:txBody>
      </p:sp>
    </p:spTree>
    <p:extLst>
      <p:ext uri="{BB962C8B-B14F-4D97-AF65-F5344CB8AC3E}">
        <p14:creationId xmlns:p14="http://schemas.microsoft.com/office/powerpoint/2010/main" val="2441179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804" y="227681"/>
            <a:ext cx="7601295" cy="1272854"/>
          </a:xfrm>
        </p:spPr>
        <p:txBody>
          <a:bodyPr/>
          <a:lstStyle/>
          <a:p>
            <a:r>
              <a:rPr lang="en-CA" b="1" dirty="0">
                <a:solidFill>
                  <a:schemeClr val="tx1"/>
                </a:solidFill>
              </a:rPr>
              <a:t>Overview:</a:t>
            </a:r>
          </a:p>
        </p:txBody>
      </p:sp>
      <p:sp>
        <p:nvSpPr>
          <p:cNvPr id="3" name="Content Placeholder 2"/>
          <p:cNvSpPr>
            <a:spLocks noGrp="1"/>
          </p:cNvSpPr>
          <p:nvPr>
            <p:ph idx="1"/>
          </p:nvPr>
        </p:nvSpPr>
        <p:spPr>
          <a:xfrm>
            <a:off x="1842448" y="1500535"/>
            <a:ext cx="8447964" cy="3972218"/>
          </a:xfrm>
        </p:spPr>
        <p:txBody>
          <a:bodyPr>
            <a:normAutofit/>
          </a:bodyPr>
          <a:lstStyle/>
          <a:p>
            <a:pPr marL="0" indent="0" fontAlgn="auto">
              <a:spcBef>
                <a:spcPts val="0"/>
              </a:spcBef>
              <a:spcAft>
                <a:spcPts val="0"/>
              </a:spcAft>
              <a:buNone/>
              <a:defRPr/>
            </a:pPr>
            <a:endParaRPr lang="en-CA" dirty="0">
              <a:solidFill>
                <a:schemeClr val="tx1"/>
              </a:solidFill>
            </a:endParaRPr>
          </a:p>
          <a:p>
            <a:r>
              <a:rPr lang="en-CA" sz="3200" dirty="0">
                <a:solidFill>
                  <a:schemeClr val="tx1"/>
                </a:solidFill>
              </a:rPr>
              <a:t>Manitoba </a:t>
            </a:r>
          </a:p>
          <a:p>
            <a:pPr lvl="1"/>
            <a:r>
              <a:rPr lang="en-CA" sz="3200" dirty="0">
                <a:solidFill>
                  <a:schemeClr val="tx1"/>
                </a:solidFill>
              </a:rPr>
              <a:t>the Province and the Planning Framework</a:t>
            </a:r>
          </a:p>
          <a:p>
            <a:r>
              <a:rPr lang="en-CA" sz="3200" dirty="0">
                <a:solidFill>
                  <a:schemeClr val="tx1"/>
                </a:solidFill>
              </a:rPr>
              <a:t>Manitoba’s Provincial Land Use Policies </a:t>
            </a:r>
          </a:p>
          <a:p>
            <a:pPr lvl="1"/>
            <a:r>
              <a:rPr lang="en-CA" sz="3200" dirty="0">
                <a:solidFill>
                  <a:schemeClr val="tx1"/>
                </a:solidFill>
              </a:rPr>
              <a:t>Scope, application, summary of content</a:t>
            </a:r>
          </a:p>
          <a:p>
            <a:r>
              <a:rPr lang="en-CA" sz="3200" dirty="0">
                <a:solidFill>
                  <a:schemeClr val="tx1"/>
                </a:solidFill>
              </a:rPr>
              <a:t>General Observations</a:t>
            </a:r>
          </a:p>
        </p:txBody>
      </p:sp>
    </p:spTree>
    <p:extLst>
      <p:ext uri="{BB962C8B-B14F-4D97-AF65-F5344CB8AC3E}">
        <p14:creationId xmlns:p14="http://schemas.microsoft.com/office/powerpoint/2010/main" val="3192089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493" y="2310085"/>
            <a:ext cx="8871043" cy="1272854"/>
          </a:xfrm>
        </p:spPr>
        <p:txBody>
          <a:bodyPr/>
          <a:lstStyle/>
          <a:p>
            <a:pPr algn="ctr"/>
            <a:r>
              <a:rPr lang="en-CA" b="1" i="1" dirty="0">
                <a:solidFill>
                  <a:schemeClr val="tx1"/>
                </a:solidFill>
              </a:rPr>
              <a:t>Thank you!</a:t>
            </a:r>
          </a:p>
        </p:txBody>
      </p:sp>
      <p:sp>
        <p:nvSpPr>
          <p:cNvPr id="4" name="Title 1"/>
          <p:cNvSpPr txBox="1">
            <a:spLocks/>
          </p:cNvSpPr>
          <p:nvPr/>
        </p:nvSpPr>
        <p:spPr>
          <a:xfrm>
            <a:off x="666803" y="3862316"/>
            <a:ext cx="7601295" cy="12728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chemeClr val="bg1">
                    <a:lumMod val="50000"/>
                  </a:schemeClr>
                </a:solidFill>
                <a:latin typeface="+mj-lt"/>
                <a:ea typeface="+mj-ea"/>
                <a:cs typeface="+mj-cs"/>
              </a:defRPr>
            </a:lvl1pPr>
          </a:lstStyle>
          <a:p>
            <a:endParaRPr lang="en-CA" b="1" dirty="0">
              <a:solidFill>
                <a:schemeClr val="tx1"/>
              </a:solidFill>
            </a:endParaRPr>
          </a:p>
        </p:txBody>
      </p:sp>
      <p:sp>
        <p:nvSpPr>
          <p:cNvPr id="5" name="Content Placeholder 2"/>
          <p:cNvSpPr txBox="1">
            <a:spLocks/>
          </p:cNvSpPr>
          <p:nvPr/>
        </p:nvSpPr>
        <p:spPr>
          <a:xfrm>
            <a:off x="1678675" y="4749420"/>
            <a:ext cx="8761861" cy="1937981"/>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8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24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20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endParaRPr lang="en-US" altLang="en-US" dirty="0">
              <a:solidFill>
                <a:schemeClr val="tx1"/>
              </a:solidFill>
            </a:endParaRPr>
          </a:p>
        </p:txBody>
      </p:sp>
    </p:spTree>
    <p:extLst>
      <p:ext uri="{BB962C8B-B14F-4D97-AF65-F5344CB8AC3E}">
        <p14:creationId xmlns:p14="http://schemas.microsoft.com/office/powerpoint/2010/main" val="1348161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8AA5BC-4F7A-4226-8F99-6D824B226A9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E5445C6-DD42-4979-86FF-03730E8C6DB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45000665-DFC7-417E-8FD7-516A0F15C975}"/>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a:solidFill>
                  <a:schemeClr val="tx1"/>
                </a:solidFill>
                <a:latin typeface="+mj-lt"/>
                <a:ea typeface="+mj-ea"/>
                <a:cs typeface="+mj-cs"/>
              </a:rPr>
              <a:t>Panel Discussion</a:t>
            </a:r>
          </a:p>
        </p:txBody>
      </p:sp>
    </p:spTree>
    <p:extLst>
      <p:ext uri="{BB962C8B-B14F-4D97-AF65-F5344CB8AC3E}">
        <p14:creationId xmlns:p14="http://schemas.microsoft.com/office/powerpoint/2010/main" val="2221975791"/>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To what extent do you agree with the underlying principles that are the basis for creating the five SPIs?</a:t>
            </a:r>
            <a:endParaRPr lang="en-US" dirty="0"/>
          </a:p>
        </p:txBody>
      </p:sp>
    </p:spTree>
    <p:extLst>
      <p:ext uri="{BB962C8B-B14F-4D97-AF65-F5344CB8AC3E}">
        <p14:creationId xmlns:p14="http://schemas.microsoft.com/office/powerpoint/2010/main" val="800695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spcBef>
                <a:spcPts val="1200"/>
              </a:spcBef>
              <a:spcAft>
                <a:spcPts val="1200"/>
              </a:spcAft>
            </a:pPr>
            <a:r>
              <a:rPr lang="en-CA" sz="2400" dirty="0"/>
              <a:t>To what extent do you agree with the underlying principles that are the basis for creating an SPI for </a:t>
            </a:r>
            <a:r>
              <a:rPr lang="en-CA" sz="2400" b="1" dirty="0"/>
              <a:t>Climate Change Adaptation?</a:t>
            </a:r>
            <a:endParaRPr lang="en-US" sz="2400" b="1" dirty="0"/>
          </a:p>
        </p:txBody>
      </p:sp>
      <p:sp>
        <p:nvSpPr>
          <p:cNvPr id="3" name="Content Placeholder 2"/>
          <p:cNvSpPr>
            <a:spLocks noGrp="1"/>
          </p:cNvSpPr>
          <p:nvPr>
            <p:ph sz="half" idx="1"/>
          </p:nvPr>
        </p:nvSpPr>
        <p:spPr>
          <a:xfrm>
            <a:off x="6443661" y="742950"/>
            <a:ext cx="4910139" cy="3457576"/>
          </a:xfrm>
        </p:spPr>
        <p:txBody>
          <a:bodyPr>
            <a:noAutofit/>
          </a:bodyPr>
          <a:lstStyle/>
          <a:p>
            <a:pPr lvl="0">
              <a:lnSpc>
                <a:spcPct val="90000"/>
              </a:lnSpc>
            </a:pPr>
            <a:r>
              <a:rPr lang="en-CA" sz="2400" dirty="0">
                <a:latin typeface="+mj-lt"/>
              </a:rPr>
              <a:t>Strongly disagree</a:t>
            </a:r>
            <a:endParaRPr lang="en-US" sz="2400" dirty="0">
              <a:latin typeface="+mj-lt"/>
            </a:endParaRPr>
          </a:p>
          <a:p>
            <a:pPr lvl="0">
              <a:lnSpc>
                <a:spcPct val="90000"/>
              </a:lnSpc>
            </a:pPr>
            <a:r>
              <a:rPr lang="en-CA" sz="2400" dirty="0">
                <a:latin typeface="+mj-lt"/>
              </a:rPr>
              <a:t>Disagree</a:t>
            </a:r>
            <a:endParaRPr lang="en-US" sz="2400" dirty="0">
              <a:latin typeface="+mj-lt"/>
            </a:endParaRPr>
          </a:p>
          <a:p>
            <a:pPr lvl="0">
              <a:lnSpc>
                <a:spcPct val="90000"/>
              </a:lnSpc>
            </a:pPr>
            <a:r>
              <a:rPr lang="en-CA" sz="2400" dirty="0">
                <a:latin typeface="+mj-lt"/>
              </a:rPr>
              <a:t>Neither agree nor disagree</a:t>
            </a:r>
            <a:endParaRPr lang="en-US" sz="2400" dirty="0">
              <a:latin typeface="+mj-lt"/>
            </a:endParaRPr>
          </a:p>
          <a:p>
            <a:pPr lvl="0">
              <a:lnSpc>
                <a:spcPct val="90000"/>
              </a:lnSpc>
            </a:pPr>
            <a:r>
              <a:rPr lang="en-CA" sz="2400" dirty="0">
                <a:latin typeface="+mj-lt"/>
              </a:rPr>
              <a:t>Agree</a:t>
            </a:r>
            <a:endParaRPr lang="en-US" sz="2400" dirty="0">
              <a:latin typeface="+mj-lt"/>
            </a:endParaRPr>
          </a:p>
          <a:p>
            <a:pPr lvl="0">
              <a:lnSpc>
                <a:spcPct val="90000"/>
              </a:lnSpc>
            </a:pPr>
            <a:r>
              <a:rPr lang="en-CA" sz="2400" dirty="0">
                <a:latin typeface="+mj-lt"/>
              </a:rPr>
              <a:t>Strongly agree</a:t>
            </a:r>
            <a:endParaRPr lang="en-US" sz="2400" dirty="0">
              <a:latin typeface="+mj-lt"/>
            </a:endParaRPr>
          </a:p>
          <a:p>
            <a:pPr marL="0" indent="0">
              <a:lnSpc>
                <a:spcPct val="90000"/>
              </a:lnSpc>
              <a:buNone/>
            </a:pPr>
            <a:endParaRPr lang="en-US" sz="2400" dirty="0">
              <a:latin typeface="+mj-lt"/>
            </a:endParaRPr>
          </a:p>
        </p:txBody>
      </p:sp>
      <p:sp>
        <p:nvSpPr>
          <p:cNvPr id="4" name="Content Placeholder 3"/>
          <p:cNvSpPr>
            <a:spLocks noGrp="1"/>
          </p:cNvSpPr>
          <p:nvPr>
            <p:ph sz="half" idx="2"/>
          </p:nvPr>
        </p:nvSpPr>
        <p:spPr/>
        <p:txBody>
          <a:bodyPr>
            <a:normAutofit/>
          </a:bodyPr>
          <a:lstStyle/>
          <a:p>
            <a:pPr>
              <a:lnSpc>
                <a:spcPct val="150000"/>
              </a:lnSpc>
            </a:pPr>
            <a:r>
              <a:rPr lang="en-CA" dirty="0"/>
              <a:t>1. Climate change threatens established systems and presents a risk to long- term economic stability and growth in New Brunswick.</a:t>
            </a:r>
            <a:endParaRPr lang="en-US" dirty="0"/>
          </a:p>
          <a:p>
            <a:endParaRPr lang="en-US" dirty="0"/>
          </a:p>
        </p:txBody>
      </p:sp>
      <p:sp>
        <p:nvSpPr>
          <p:cNvPr id="10" name="Content Placeholder 2"/>
          <p:cNvSpPr txBox="1">
            <a:spLocks/>
          </p:cNvSpPr>
          <p:nvPr/>
        </p:nvSpPr>
        <p:spPr>
          <a:xfrm>
            <a:off x="2294631" y="1910437"/>
            <a:ext cx="5230431" cy="23467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latin typeface="+mj-lt"/>
            </a:endParaRPr>
          </a:p>
        </p:txBody>
      </p:sp>
    </p:spTree>
    <p:extLst>
      <p:ext uri="{BB962C8B-B14F-4D97-AF65-F5344CB8AC3E}">
        <p14:creationId xmlns:p14="http://schemas.microsoft.com/office/powerpoint/2010/main" val="1163711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400" dirty="0"/>
              <a:t>To what extent do you agree with the underlying principles that are the basis for creating an SPI for </a:t>
            </a:r>
            <a:r>
              <a:rPr lang="en-CA" sz="2400" b="1" dirty="0"/>
              <a:t>Climate Change Adaptation?</a:t>
            </a:r>
            <a:endParaRPr lang="en-US" sz="2400" b="1" dirty="0"/>
          </a:p>
        </p:txBody>
      </p:sp>
      <p:sp>
        <p:nvSpPr>
          <p:cNvPr id="3" name="Content Placeholder 2"/>
          <p:cNvSpPr>
            <a:spLocks noGrp="1"/>
          </p:cNvSpPr>
          <p:nvPr>
            <p:ph sz="half" idx="1"/>
          </p:nvPr>
        </p:nvSpPr>
        <p:spPr/>
        <p:txBody>
          <a:bodyPr>
            <a:normAutofit fontScale="92500" lnSpcReduction="20000"/>
          </a:bodyPr>
          <a:lstStyle/>
          <a:p>
            <a:pPr lvl="0">
              <a:lnSpc>
                <a:spcPct val="110000"/>
              </a:lnSpc>
            </a:pPr>
            <a:r>
              <a:rPr lang="en-CA" sz="2600" dirty="0">
                <a:latin typeface="+mj-lt"/>
              </a:rPr>
              <a:t>Strongly disagree</a:t>
            </a:r>
            <a:endParaRPr lang="en-US" sz="2600" dirty="0">
              <a:latin typeface="+mj-lt"/>
            </a:endParaRPr>
          </a:p>
          <a:p>
            <a:pPr lvl="0">
              <a:lnSpc>
                <a:spcPct val="110000"/>
              </a:lnSpc>
            </a:pPr>
            <a:r>
              <a:rPr lang="en-CA" sz="2600" dirty="0">
                <a:latin typeface="+mj-lt"/>
              </a:rPr>
              <a:t>Disagree</a:t>
            </a:r>
            <a:endParaRPr lang="en-US" sz="2600" dirty="0">
              <a:latin typeface="+mj-lt"/>
            </a:endParaRPr>
          </a:p>
          <a:p>
            <a:pPr lvl="0">
              <a:lnSpc>
                <a:spcPct val="110000"/>
              </a:lnSpc>
            </a:pPr>
            <a:r>
              <a:rPr lang="en-CA" sz="2600" dirty="0">
                <a:latin typeface="+mj-lt"/>
              </a:rPr>
              <a:t>Neither agree nor disagree</a:t>
            </a:r>
            <a:endParaRPr lang="en-US" sz="2600" dirty="0">
              <a:latin typeface="+mj-lt"/>
            </a:endParaRPr>
          </a:p>
          <a:p>
            <a:pPr lvl="0">
              <a:lnSpc>
                <a:spcPct val="110000"/>
              </a:lnSpc>
            </a:pPr>
            <a:r>
              <a:rPr lang="en-CA" sz="2600" dirty="0">
                <a:latin typeface="+mj-lt"/>
              </a:rPr>
              <a:t>Agree</a:t>
            </a:r>
            <a:endParaRPr lang="en-US" sz="2600" dirty="0">
              <a:latin typeface="+mj-lt"/>
            </a:endParaRPr>
          </a:p>
          <a:p>
            <a:pPr lvl="0">
              <a:lnSpc>
                <a:spcPct val="110000"/>
              </a:lnSpc>
            </a:pPr>
            <a:r>
              <a:rPr lang="en-CA" sz="2600" dirty="0">
                <a:latin typeface="+mj-lt"/>
              </a:rPr>
              <a:t>Strongly agree</a:t>
            </a:r>
            <a:endParaRPr lang="en-US" sz="2600" dirty="0">
              <a:latin typeface="+mj-lt"/>
            </a:endParaRPr>
          </a:p>
          <a:p>
            <a:pPr marL="0" indent="0">
              <a:lnSpc>
                <a:spcPct val="110000"/>
              </a:lnSpc>
              <a:buNone/>
            </a:pPr>
            <a:endParaRPr lang="en-US" sz="2400" dirty="0">
              <a:latin typeface="+mj-lt"/>
            </a:endParaRPr>
          </a:p>
        </p:txBody>
      </p:sp>
      <p:sp>
        <p:nvSpPr>
          <p:cNvPr id="4" name="Content Placeholder 3"/>
          <p:cNvSpPr>
            <a:spLocks noGrp="1"/>
          </p:cNvSpPr>
          <p:nvPr>
            <p:ph sz="half" idx="2"/>
          </p:nvPr>
        </p:nvSpPr>
        <p:spPr/>
        <p:txBody>
          <a:bodyPr>
            <a:normAutofit fontScale="92500" lnSpcReduction="20000"/>
          </a:bodyPr>
          <a:lstStyle/>
          <a:p>
            <a:pPr>
              <a:lnSpc>
                <a:spcPct val="150000"/>
              </a:lnSpc>
            </a:pPr>
            <a:r>
              <a:rPr lang="en-CA" sz="3000" dirty="0"/>
              <a:t>2. Preventing and adapting to climate change presents opportunities to develop new industries and to discover efficiencies for existing systems and industries.</a:t>
            </a:r>
            <a:endParaRPr lang="en-US" sz="3000" dirty="0"/>
          </a:p>
          <a:p>
            <a:endParaRPr lang="en-US" dirty="0"/>
          </a:p>
        </p:txBody>
      </p:sp>
    </p:spTree>
    <p:extLst>
      <p:ext uri="{BB962C8B-B14F-4D97-AF65-F5344CB8AC3E}">
        <p14:creationId xmlns:p14="http://schemas.microsoft.com/office/powerpoint/2010/main" val="1362296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400" dirty="0"/>
              <a:t>To what extent do you agree with the underlying principles that are the basis for creating an SPI for </a:t>
            </a:r>
            <a:r>
              <a:rPr lang="en-CA" sz="2400" b="1" dirty="0"/>
              <a:t>Floodplain Development?</a:t>
            </a:r>
            <a:endParaRPr lang="en-US" sz="2400" b="1" dirty="0"/>
          </a:p>
        </p:txBody>
      </p:sp>
      <p:sp>
        <p:nvSpPr>
          <p:cNvPr id="4" name="Content Placeholder 3"/>
          <p:cNvSpPr>
            <a:spLocks noGrp="1"/>
          </p:cNvSpPr>
          <p:nvPr>
            <p:ph sz="half" idx="2"/>
          </p:nvPr>
        </p:nvSpPr>
        <p:spPr/>
        <p:txBody>
          <a:bodyPr>
            <a:normAutofit/>
          </a:bodyPr>
          <a:lstStyle/>
          <a:p>
            <a:pPr>
              <a:lnSpc>
                <a:spcPct val="150000"/>
              </a:lnSpc>
            </a:pPr>
            <a:r>
              <a:rPr lang="en-US" dirty="0"/>
              <a:t>3. Climate change is increasing the frequency and severity of flooding in New Brunswick. </a:t>
            </a:r>
          </a:p>
          <a:p>
            <a:endParaRPr lang="en-US" dirty="0"/>
          </a:p>
        </p:txBody>
      </p:sp>
      <p:sp>
        <p:nvSpPr>
          <p:cNvPr id="9" name="Content Placeholder 2"/>
          <p:cNvSpPr txBox="1">
            <a:spLocks noGrp="1"/>
          </p:cNvSpPr>
          <p:nvPr>
            <p:ph sz="half"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CA" sz="2400" dirty="0">
                <a:latin typeface="+mj-lt"/>
              </a:rPr>
              <a:t>Strongly disagree</a:t>
            </a:r>
            <a:endParaRPr lang="en-US" sz="2400" dirty="0">
              <a:latin typeface="+mj-lt"/>
            </a:endParaRPr>
          </a:p>
          <a:p>
            <a:pPr lvl="0"/>
            <a:r>
              <a:rPr lang="en-CA" sz="2400" dirty="0">
                <a:latin typeface="+mj-lt"/>
              </a:rPr>
              <a:t>Disagree</a:t>
            </a:r>
            <a:endParaRPr lang="en-US" sz="2400" dirty="0">
              <a:latin typeface="+mj-lt"/>
            </a:endParaRPr>
          </a:p>
          <a:p>
            <a:pPr lvl="0"/>
            <a:r>
              <a:rPr lang="en-CA" sz="2400" dirty="0">
                <a:latin typeface="+mj-lt"/>
              </a:rPr>
              <a:t>Neither agree nor disagree</a:t>
            </a:r>
            <a:endParaRPr lang="en-US" sz="2400" dirty="0">
              <a:latin typeface="+mj-lt"/>
            </a:endParaRPr>
          </a:p>
          <a:p>
            <a:pPr lvl="0"/>
            <a:r>
              <a:rPr lang="en-CA" sz="2400" dirty="0">
                <a:latin typeface="+mj-lt"/>
              </a:rPr>
              <a:t>Agree</a:t>
            </a:r>
            <a:endParaRPr lang="en-US" sz="2400" dirty="0">
              <a:latin typeface="+mj-lt"/>
            </a:endParaRPr>
          </a:p>
          <a:p>
            <a:pPr lvl="0"/>
            <a:r>
              <a:rPr lang="en-CA" sz="2400" dirty="0">
                <a:latin typeface="+mj-lt"/>
              </a:rPr>
              <a:t>Strongly agree</a:t>
            </a:r>
            <a:endParaRPr lang="en-US" sz="2400" dirty="0">
              <a:latin typeface="+mj-lt"/>
            </a:endParaRPr>
          </a:p>
          <a:p>
            <a:pPr marL="0" indent="0">
              <a:buNone/>
            </a:pPr>
            <a:endParaRPr lang="en-US" sz="2400" dirty="0">
              <a:latin typeface="+mj-lt"/>
            </a:endParaRPr>
          </a:p>
        </p:txBody>
      </p:sp>
    </p:spTree>
    <p:extLst>
      <p:ext uri="{BB962C8B-B14F-4D97-AF65-F5344CB8AC3E}">
        <p14:creationId xmlns:p14="http://schemas.microsoft.com/office/powerpoint/2010/main" val="1790618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400" dirty="0"/>
              <a:t>To what extent do you agree with the underlying principles that are the basis for creating an SPI for </a:t>
            </a:r>
            <a:r>
              <a:rPr lang="en-CA" sz="2400" b="1" dirty="0"/>
              <a:t>Floodplain Development?</a:t>
            </a:r>
            <a:endParaRPr lang="en-US" sz="2400" b="1" dirty="0"/>
          </a:p>
        </p:txBody>
      </p:sp>
      <p:sp>
        <p:nvSpPr>
          <p:cNvPr id="4" name="Content Placeholder 3"/>
          <p:cNvSpPr>
            <a:spLocks noGrp="1"/>
          </p:cNvSpPr>
          <p:nvPr>
            <p:ph sz="half" idx="2"/>
          </p:nvPr>
        </p:nvSpPr>
        <p:spPr/>
        <p:txBody>
          <a:bodyPr>
            <a:normAutofit/>
          </a:bodyPr>
          <a:lstStyle/>
          <a:p>
            <a:pPr>
              <a:lnSpc>
                <a:spcPct val="150000"/>
              </a:lnSpc>
            </a:pPr>
            <a:r>
              <a:rPr lang="en-US" dirty="0"/>
              <a:t>4. Development and infrastructure in floodplains can displace floodwaters and worsen flooding. </a:t>
            </a:r>
          </a:p>
          <a:p>
            <a:endParaRPr lang="en-US" dirty="0"/>
          </a:p>
        </p:txBody>
      </p:sp>
      <p:sp>
        <p:nvSpPr>
          <p:cNvPr id="9" name="Content Placeholder 2"/>
          <p:cNvSpPr txBox="1">
            <a:spLocks noGrp="1"/>
          </p:cNvSpPr>
          <p:nvPr>
            <p:ph sz="half"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CA" sz="2400" dirty="0">
                <a:latin typeface="+mj-lt"/>
              </a:rPr>
              <a:t>Strongly disagree</a:t>
            </a:r>
            <a:endParaRPr lang="en-US" sz="2400" dirty="0">
              <a:latin typeface="+mj-lt"/>
            </a:endParaRPr>
          </a:p>
          <a:p>
            <a:pPr lvl="0"/>
            <a:r>
              <a:rPr lang="en-CA" sz="2400" dirty="0">
                <a:latin typeface="+mj-lt"/>
              </a:rPr>
              <a:t>Disagree</a:t>
            </a:r>
            <a:endParaRPr lang="en-US" sz="2400" dirty="0">
              <a:latin typeface="+mj-lt"/>
            </a:endParaRPr>
          </a:p>
          <a:p>
            <a:pPr lvl="0"/>
            <a:r>
              <a:rPr lang="en-CA" sz="2400" dirty="0">
                <a:latin typeface="+mj-lt"/>
              </a:rPr>
              <a:t>Neither agree nor disagree</a:t>
            </a:r>
            <a:endParaRPr lang="en-US" sz="2400" dirty="0">
              <a:latin typeface="+mj-lt"/>
            </a:endParaRPr>
          </a:p>
          <a:p>
            <a:pPr lvl="0"/>
            <a:r>
              <a:rPr lang="en-CA" sz="2400" dirty="0">
                <a:latin typeface="+mj-lt"/>
              </a:rPr>
              <a:t>Agree</a:t>
            </a:r>
            <a:endParaRPr lang="en-US" sz="2400" dirty="0">
              <a:latin typeface="+mj-lt"/>
            </a:endParaRPr>
          </a:p>
          <a:p>
            <a:pPr lvl="0"/>
            <a:r>
              <a:rPr lang="en-CA" sz="2400" dirty="0">
                <a:latin typeface="+mj-lt"/>
              </a:rPr>
              <a:t>Strongly agree</a:t>
            </a:r>
            <a:endParaRPr lang="en-US" sz="2400" dirty="0">
              <a:latin typeface="+mj-lt"/>
            </a:endParaRPr>
          </a:p>
          <a:p>
            <a:pPr marL="0" indent="0">
              <a:buNone/>
            </a:pPr>
            <a:endParaRPr lang="en-US" sz="2400" dirty="0">
              <a:latin typeface="+mj-lt"/>
            </a:endParaRPr>
          </a:p>
        </p:txBody>
      </p:sp>
    </p:spTree>
    <p:extLst>
      <p:ext uri="{BB962C8B-B14F-4D97-AF65-F5344CB8AC3E}">
        <p14:creationId xmlns:p14="http://schemas.microsoft.com/office/powerpoint/2010/main" val="97317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400" dirty="0"/>
              <a:t>To what extent do you agree with the underlying principles that are the basis for creating an SPI for </a:t>
            </a:r>
            <a:r>
              <a:rPr lang="en-CA" sz="2400" b="1" dirty="0"/>
              <a:t>Floodplain Development?</a:t>
            </a:r>
            <a:endParaRPr lang="en-US" sz="2400" b="1" dirty="0"/>
          </a:p>
        </p:txBody>
      </p:sp>
      <p:sp>
        <p:nvSpPr>
          <p:cNvPr id="4" name="Content Placeholder 3"/>
          <p:cNvSpPr>
            <a:spLocks noGrp="1"/>
          </p:cNvSpPr>
          <p:nvPr>
            <p:ph sz="half" idx="2"/>
          </p:nvPr>
        </p:nvSpPr>
        <p:spPr/>
        <p:txBody>
          <a:bodyPr>
            <a:normAutofit/>
          </a:bodyPr>
          <a:lstStyle/>
          <a:p>
            <a:pPr>
              <a:lnSpc>
                <a:spcPct val="150000"/>
              </a:lnSpc>
            </a:pPr>
            <a:r>
              <a:rPr lang="en-US" dirty="0"/>
              <a:t>5. Responding to flood damage creates significant public and private costs. </a:t>
            </a:r>
          </a:p>
          <a:p>
            <a:endParaRPr lang="en-US" dirty="0"/>
          </a:p>
        </p:txBody>
      </p:sp>
      <p:sp>
        <p:nvSpPr>
          <p:cNvPr id="17" name="Content Placeholder 2"/>
          <p:cNvSpPr txBox="1">
            <a:spLocks noGrp="1"/>
          </p:cNvSpPr>
          <p:nvPr>
            <p:ph sz="half"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CA" sz="2400" dirty="0">
                <a:latin typeface="+mj-lt"/>
              </a:rPr>
              <a:t>Strongly disagree</a:t>
            </a:r>
            <a:endParaRPr lang="en-US" sz="2400" dirty="0">
              <a:latin typeface="+mj-lt"/>
            </a:endParaRPr>
          </a:p>
          <a:p>
            <a:pPr lvl="0"/>
            <a:r>
              <a:rPr lang="en-CA" sz="2400" dirty="0">
                <a:latin typeface="+mj-lt"/>
              </a:rPr>
              <a:t>Disagree</a:t>
            </a:r>
            <a:endParaRPr lang="en-US" sz="2400" dirty="0">
              <a:latin typeface="+mj-lt"/>
            </a:endParaRPr>
          </a:p>
          <a:p>
            <a:pPr lvl="0"/>
            <a:r>
              <a:rPr lang="en-CA" sz="2400" dirty="0">
                <a:latin typeface="+mj-lt"/>
              </a:rPr>
              <a:t>Neither agree nor disagree</a:t>
            </a:r>
            <a:endParaRPr lang="en-US" sz="2400" dirty="0">
              <a:latin typeface="+mj-lt"/>
            </a:endParaRPr>
          </a:p>
          <a:p>
            <a:pPr lvl="0"/>
            <a:r>
              <a:rPr lang="en-CA" sz="2400" dirty="0">
                <a:latin typeface="+mj-lt"/>
              </a:rPr>
              <a:t>Agree</a:t>
            </a:r>
            <a:endParaRPr lang="en-US" sz="2400" dirty="0">
              <a:latin typeface="+mj-lt"/>
            </a:endParaRPr>
          </a:p>
          <a:p>
            <a:pPr lvl="0"/>
            <a:r>
              <a:rPr lang="en-CA" sz="2400" dirty="0">
                <a:latin typeface="+mj-lt"/>
              </a:rPr>
              <a:t>Strongly agree</a:t>
            </a:r>
            <a:endParaRPr lang="en-US" sz="2400" dirty="0">
              <a:latin typeface="+mj-lt"/>
            </a:endParaRPr>
          </a:p>
          <a:p>
            <a:pPr marL="0" indent="0">
              <a:buNone/>
            </a:pPr>
            <a:endParaRPr lang="en-US" sz="2400" dirty="0">
              <a:latin typeface="+mj-lt"/>
            </a:endParaRPr>
          </a:p>
        </p:txBody>
      </p:sp>
    </p:spTree>
    <p:extLst>
      <p:ext uri="{BB962C8B-B14F-4D97-AF65-F5344CB8AC3E}">
        <p14:creationId xmlns:p14="http://schemas.microsoft.com/office/powerpoint/2010/main" val="1378167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400" dirty="0"/>
              <a:t>To what extent do you agree with the underlying principles that are the basis for creating an SPI for </a:t>
            </a:r>
            <a:r>
              <a:rPr lang="en-US" sz="2400" b="1" dirty="0"/>
              <a:t>Health and the Built Environment </a:t>
            </a:r>
            <a:r>
              <a:rPr lang="en-CA" sz="2400" b="1" dirty="0"/>
              <a:t>?</a:t>
            </a:r>
            <a:endParaRPr lang="en-US" sz="2400" b="1" dirty="0"/>
          </a:p>
        </p:txBody>
      </p:sp>
      <p:sp>
        <p:nvSpPr>
          <p:cNvPr id="4" name="Content Placeholder 3"/>
          <p:cNvSpPr>
            <a:spLocks noGrp="1"/>
          </p:cNvSpPr>
          <p:nvPr>
            <p:ph sz="half" idx="2"/>
          </p:nvPr>
        </p:nvSpPr>
        <p:spPr/>
        <p:txBody>
          <a:bodyPr>
            <a:normAutofit/>
          </a:bodyPr>
          <a:lstStyle/>
          <a:p>
            <a:pPr>
              <a:lnSpc>
                <a:spcPct val="150000"/>
              </a:lnSpc>
            </a:pPr>
            <a:r>
              <a:rPr lang="en-US" dirty="0"/>
              <a:t>6. The design of communities and the location of land uses in relation to each other affects residents’ ability to practice a healthy lifestyle. </a:t>
            </a:r>
          </a:p>
          <a:p>
            <a:endParaRPr lang="en-US" dirty="0"/>
          </a:p>
        </p:txBody>
      </p:sp>
      <p:sp>
        <p:nvSpPr>
          <p:cNvPr id="9" name="Content Placeholder 2"/>
          <p:cNvSpPr txBox="1">
            <a:spLocks noGrp="1"/>
          </p:cNvSpPr>
          <p:nvPr>
            <p:ph sz="half"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CA" sz="2400" dirty="0">
                <a:latin typeface="+mj-lt"/>
              </a:rPr>
              <a:t>Strongly disagree</a:t>
            </a:r>
            <a:endParaRPr lang="en-US" sz="2400" dirty="0">
              <a:latin typeface="+mj-lt"/>
            </a:endParaRPr>
          </a:p>
          <a:p>
            <a:pPr lvl="0"/>
            <a:r>
              <a:rPr lang="en-CA" sz="2400" dirty="0">
                <a:latin typeface="+mj-lt"/>
              </a:rPr>
              <a:t>Disagree</a:t>
            </a:r>
            <a:endParaRPr lang="en-US" sz="2400" dirty="0">
              <a:latin typeface="+mj-lt"/>
            </a:endParaRPr>
          </a:p>
          <a:p>
            <a:pPr lvl="0"/>
            <a:r>
              <a:rPr lang="en-CA" sz="2400" dirty="0">
                <a:latin typeface="+mj-lt"/>
              </a:rPr>
              <a:t>Neither agree nor disagree</a:t>
            </a:r>
            <a:endParaRPr lang="en-US" sz="2400" dirty="0">
              <a:latin typeface="+mj-lt"/>
            </a:endParaRPr>
          </a:p>
          <a:p>
            <a:pPr lvl="0"/>
            <a:r>
              <a:rPr lang="en-CA" sz="2400" dirty="0">
                <a:latin typeface="+mj-lt"/>
              </a:rPr>
              <a:t>Agree</a:t>
            </a:r>
            <a:endParaRPr lang="en-US" sz="2400" dirty="0">
              <a:latin typeface="+mj-lt"/>
            </a:endParaRPr>
          </a:p>
          <a:p>
            <a:pPr lvl="0"/>
            <a:r>
              <a:rPr lang="en-CA" sz="2400" dirty="0">
                <a:latin typeface="+mj-lt"/>
              </a:rPr>
              <a:t>Strongly agree</a:t>
            </a:r>
            <a:endParaRPr lang="en-US" sz="2400" dirty="0">
              <a:latin typeface="+mj-lt"/>
            </a:endParaRPr>
          </a:p>
          <a:p>
            <a:pPr marL="0" indent="0">
              <a:buNone/>
            </a:pPr>
            <a:endParaRPr lang="en-US" sz="2400" dirty="0">
              <a:latin typeface="+mj-lt"/>
            </a:endParaRPr>
          </a:p>
        </p:txBody>
      </p:sp>
    </p:spTree>
    <p:extLst>
      <p:ext uri="{BB962C8B-B14F-4D97-AF65-F5344CB8AC3E}">
        <p14:creationId xmlns:p14="http://schemas.microsoft.com/office/powerpoint/2010/main" val="95833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400" dirty="0"/>
              <a:t>To what extent do you agree with the underlying principles that are the basis for creating an SPI for </a:t>
            </a:r>
            <a:r>
              <a:rPr lang="en-US" sz="2400" b="1" dirty="0"/>
              <a:t>Health and the Built Environment </a:t>
            </a:r>
            <a:r>
              <a:rPr lang="en-CA" sz="2400" b="1" dirty="0"/>
              <a:t>?</a:t>
            </a:r>
            <a:endParaRPr lang="en-US" sz="2400" b="1" dirty="0"/>
          </a:p>
        </p:txBody>
      </p:sp>
      <p:sp>
        <p:nvSpPr>
          <p:cNvPr id="4" name="Content Placeholder 3"/>
          <p:cNvSpPr>
            <a:spLocks noGrp="1"/>
          </p:cNvSpPr>
          <p:nvPr>
            <p:ph sz="half" idx="2"/>
          </p:nvPr>
        </p:nvSpPr>
        <p:spPr/>
        <p:txBody>
          <a:bodyPr>
            <a:normAutofit/>
          </a:bodyPr>
          <a:lstStyle/>
          <a:p>
            <a:pPr>
              <a:lnSpc>
                <a:spcPct val="150000"/>
              </a:lnSpc>
            </a:pPr>
            <a:r>
              <a:rPr lang="en-US" dirty="0"/>
              <a:t>7. Ensuring the health of the population is a priority of New Brunswick. </a:t>
            </a:r>
          </a:p>
          <a:p>
            <a:pPr>
              <a:lnSpc>
                <a:spcPct val="150000"/>
              </a:lnSpc>
            </a:pPr>
            <a:endParaRPr lang="en-US" dirty="0"/>
          </a:p>
        </p:txBody>
      </p:sp>
      <p:sp>
        <p:nvSpPr>
          <p:cNvPr id="9" name="Content Placeholder 2"/>
          <p:cNvSpPr txBox="1">
            <a:spLocks noGrp="1"/>
          </p:cNvSpPr>
          <p:nvPr>
            <p:ph sz="half"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CA" sz="2400" dirty="0">
                <a:latin typeface="+mj-lt"/>
              </a:rPr>
              <a:t>Strongly disagree</a:t>
            </a:r>
            <a:endParaRPr lang="en-US" sz="2400" dirty="0">
              <a:latin typeface="+mj-lt"/>
            </a:endParaRPr>
          </a:p>
          <a:p>
            <a:pPr lvl="0"/>
            <a:r>
              <a:rPr lang="en-CA" sz="2400" dirty="0">
                <a:latin typeface="+mj-lt"/>
              </a:rPr>
              <a:t>Disagree</a:t>
            </a:r>
            <a:endParaRPr lang="en-US" sz="2400" dirty="0">
              <a:latin typeface="+mj-lt"/>
            </a:endParaRPr>
          </a:p>
          <a:p>
            <a:pPr lvl="0"/>
            <a:r>
              <a:rPr lang="en-CA" sz="2400" dirty="0">
                <a:latin typeface="+mj-lt"/>
              </a:rPr>
              <a:t>Neither agree nor disagree</a:t>
            </a:r>
            <a:endParaRPr lang="en-US" sz="2400" dirty="0">
              <a:latin typeface="+mj-lt"/>
            </a:endParaRPr>
          </a:p>
          <a:p>
            <a:pPr lvl="0"/>
            <a:r>
              <a:rPr lang="en-CA" sz="2400" dirty="0">
                <a:latin typeface="+mj-lt"/>
              </a:rPr>
              <a:t>Agree</a:t>
            </a:r>
            <a:endParaRPr lang="en-US" sz="2400" dirty="0">
              <a:latin typeface="+mj-lt"/>
            </a:endParaRPr>
          </a:p>
          <a:p>
            <a:pPr lvl="0"/>
            <a:r>
              <a:rPr lang="en-CA" sz="2400" dirty="0">
                <a:latin typeface="+mj-lt"/>
              </a:rPr>
              <a:t>Strongly agree</a:t>
            </a:r>
            <a:endParaRPr lang="en-US" sz="2400" dirty="0">
              <a:latin typeface="+mj-lt"/>
            </a:endParaRPr>
          </a:p>
          <a:p>
            <a:pPr marL="0" indent="0">
              <a:buNone/>
            </a:pPr>
            <a:endParaRPr lang="en-US" sz="2400" dirty="0">
              <a:latin typeface="+mj-lt"/>
            </a:endParaRPr>
          </a:p>
        </p:txBody>
      </p:sp>
    </p:spTree>
    <p:extLst>
      <p:ext uri="{BB962C8B-B14F-4D97-AF65-F5344CB8AC3E}">
        <p14:creationId xmlns:p14="http://schemas.microsoft.com/office/powerpoint/2010/main" val="55151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7546" y="-91812"/>
            <a:ext cx="8993875" cy="6949812"/>
          </a:xfrm>
        </p:spPr>
      </p:pic>
    </p:spTree>
    <p:extLst>
      <p:ext uri="{BB962C8B-B14F-4D97-AF65-F5344CB8AC3E}">
        <p14:creationId xmlns:p14="http://schemas.microsoft.com/office/powerpoint/2010/main" val="3361673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400" dirty="0"/>
              <a:t>To what extent do you agree with the underlying principles that are the basis for creating an SPI for </a:t>
            </a:r>
            <a:r>
              <a:rPr lang="en-US" sz="2400" b="1" dirty="0"/>
              <a:t>Health and the Built Environment </a:t>
            </a:r>
            <a:r>
              <a:rPr lang="en-CA" sz="2400" b="1" dirty="0"/>
              <a:t>?</a:t>
            </a:r>
            <a:endParaRPr lang="en-US" sz="2400" b="1" dirty="0"/>
          </a:p>
        </p:txBody>
      </p:sp>
      <p:sp>
        <p:nvSpPr>
          <p:cNvPr id="4" name="Content Placeholder 3"/>
          <p:cNvSpPr>
            <a:spLocks noGrp="1"/>
          </p:cNvSpPr>
          <p:nvPr>
            <p:ph sz="half" idx="2"/>
          </p:nvPr>
        </p:nvSpPr>
        <p:spPr/>
        <p:txBody>
          <a:bodyPr>
            <a:normAutofit/>
          </a:bodyPr>
          <a:lstStyle/>
          <a:p>
            <a:pPr>
              <a:lnSpc>
                <a:spcPct val="150000"/>
              </a:lnSpc>
            </a:pPr>
            <a:r>
              <a:rPr lang="en-US" dirty="0"/>
              <a:t>8. Healthy built environments support physical, mental, and social health and can have significant economic benefits.</a:t>
            </a:r>
          </a:p>
        </p:txBody>
      </p:sp>
      <p:sp>
        <p:nvSpPr>
          <p:cNvPr id="9" name="Content Placeholder 2"/>
          <p:cNvSpPr txBox="1">
            <a:spLocks noGrp="1"/>
          </p:cNvSpPr>
          <p:nvPr>
            <p:ph sz="half"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CA" sz="2400" dirty="0">
                <a:latin typeface="+mj-lt"/>
              </a:rPr>
              <a:t>Strongly disagree</a:t>
            </a:r>
            <a:endParaRPr lang="en-US" sz="2400" dirty="0">
              <a:latin typeface="+mj-lt"/>
            </a:endParaRPr>
          </a:p>
          <a:p>
            <a:pPr lvl="0"/>
            <a:r>
              <a:rPr lang="en-CA" sz="2400" dirty="0">
                <a:latin typeface="+mj-lt"/>
              </a:rPr>
              <a:t>Disagree</a:t>
            </a:r>
            <a:endParaRPr lang="en-US" sz="2400" dirty="0">
              <a:latin typeface="+mj-lt"/>
            </a:endParaRPr>
          </a:p>
          <a:p>
            <a:pPr lvl="0"/>
            <a:r>
              <a:rPr lang="en-CA" sz="2400" dirty="0">
                <a:latin typeface="+mj-lt"/>
              </a:rPr>
              <a:t>Neither agree nor disagree</a:t>
            </a:r>
            <a:endParaRPr lang="en-US" sz="2400" dirty="0">
              <a:latin typeface="+mj-lt"/>
            </a:endParaRPr>
          </a:p>
          <a:p>
            <a:pPr lvl="0"/>
            <a:r>
              <a:rPr lang="en-CA" sz="2400" dirty="0">
                <a:latin typeface="+mj-lt"/>
              </a:rPr>
              <a:t>Agree</a:t>
            </a:r>
            <a:endParaRPr lang="en-US" sz="2400" dirty="0">
              <a:latin typeface="+mj-lt"/>
            </a:endParaRPr>
          </a:p>
          <a:p>
            <a:pPr lvl="0"/>
            <a:r>
              <a:rPr lang="en-CA" sz="2400" dirty="0">
                <a:latin typeface="+mj-lt"/>
              </a:rPr>
              <a:t>Strongly agree</a:t>
            </a:r>
            <a:endParaRPr lang="en-US" sz="2400" dirty="0">
              <a:latin typeface="+mj-lt"/>
            </a:endParaRPr>
          </a:p>
          <a:p>
            <a:pPr marL="0" indent="0">
              <a:buNone/>
            </a:pPr>
            <a:endParaRPr lang="en-US" sz="2400" dirty="0">
              <a:latin typeface="+mj-lt"/>
            </a:endParaRPr>
          </a:p>
        </p:txBody>
      </p:sp>
    </p:spTree>
    <p:extLst>
      <p:ext uri="{BB962C8B-B14F-4D97-AF65-F5344CB8AC3E}">
        <p14:creationId xmlns:p14="http://schemas.microsoft.com/office/powerpoint/2010/main" val="13617077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400" dirty="0"/>
              <a:t>To what extent do you agree with the underlying principles that are the basis for creating an SPI for </a:t>
            </a:r>
            <a:r>
              <a:rPr lang="en-US" sz="2400" b="1" dirty="0"/>
              <a:t>Coastal Development</a:t>
            </a:r>
            <a:r>
              <a:rPr lang="en-CA" sz="2400" b="1" dirty="0"/>
              <a:t>?</a:t>
            </a:r>
            <a:endParaRPr lang="en-US" sz="2400" b="1" dirty="0"/>
          </a:p>
        </p:txBody>
      </p:sp>
      <p:sp>
        <p:nvSpPr>
          <p:cNvPr id="4" name="Content Placeholder 3"/>
          <p:cNvSpPr>
            <a:spLocks noGrp="1"/>
          </p:cNvSpPr>
          <p:nvPr>
            <p:ph sz="half" idx="2"/>
          </p:nvPr>
        </p:nvSpPr>
        <p:spPr/>
        <p:txBody>
          <a:bodyPr>
            <a:normAutofit/>
          </a:bodyPr>
          <a:lstStyle/>
          <a:p>
            <a:pPr>
              <a:lnSpc>
                <a:spcPct val="150000"/>
              </a:lnSpc>
            </a:pPr>
            <a:r>
              <a:rPr lang="en-US" dirty="0"/>
              <a:t>9. Coastal environments are dynamic systems where natural processes reshape the land on relatively short time frames. </a:t>
            </a:r>
          </a:p>
          <a:p>
            <a:pPr>
              <a:lnSpc>
                <a:spcPct val="150000"/>
              </a:lnSpc>
            </a:pPr>
            <a:endParaRPr lang="en-US" dirty="0"/>
          </a:p>
        </p:txBody>
      </p:sp>
      <p:sp>
        <p:nvSpPr>
          <p:cNvPr id="9" name="Content Placeholder 2"/>
          <p:cNvSpPr txBox="1">
            <a:spLocks noGrp="1"/>
          </p:cNvSpPr>
          <p:nvPr>
            <p:ph sz="half"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CA" sz="2400" dirty="0">
                <a:latin typeface="+mj-lt"/>
              </a:rPr>
              <a:t>Strongly disagree</a:t>
            </a:r>
            <a:endParaRPr lang="en-US" sz="2400" dirty="0">
              <a:latin typeface="+mj-lt"/>
            </a:endParaRPr>
          </a:p>
          <a:p>
            <a:pPr lvl="0"/>
            <a:r>
              <a:rPr lang="en-CA" sz="2400" dirty="0">
                <a:latin typeface="+mj-lt"/>
              </a:rPr>
              <a:t>Disagree</a:t>
            </a:r>
            <a:endParaRPr lang="en-US" sz="2400" dirty="0">
              <a:latin typeface="+mj-lt"/>
            </a:endParaRPr>
          </a:p>
          <a:p>
            <a:pPr lvl="0"/>
            <a:r>
              <a:rPr lang="en-CA" sz="2400" dirty="0">
                <a:latin typeface="+mj-lt"/>
              </a:rPr>
              <a:t>Neither agree nor disagree</a:t>
            </a:r>
            <a:endParaRPr lang="en-US" sz="2400" dirty="0">
              <a:latin typeface="+mj-lt"/>
            </a:endParaRPr>
          </a:p>
          <a:p>
            <a:pPr lvl="0"/>
            <a:r>
              <a:rPr lang="en-CA" sz="2400" dirty="0">
                <a:latin typeface="+mj-lt"/>
              </a:rPr>
              <a:t>Agree</a:t>
            </a:r>
            <a:endParaRPr lang="en-US" sz="2400" dirty="0">
              <a:latin typeface="+mj-lt"/>
            </a:endParaRPr>
          </a:p>
          <a:p>
            <a:pPr lvl="0"/>
            <a:r>
              <a:rPr lang="en-CA" sz="2400" dirty="0">
                <a:latin typeface="+mj-lt"/>
              </a:rPr>
              <a:t>Strongly agree</a:t>
            </a:r>
            <a:endParaRPr lang="en-US" sz="2400" dirty="0">
              <a:latin typeface="+mj-lt"/>
            </a:endParaRPr>
          </a:p>
          <a:p>
            <a:pPr marL="0" indent="0">
              <a:buNone/>
            </a:pPr>
            <a:endParaRPr lang="en-US" sz="2400" dirty="0">
              <a:latin typeface="+mj-lt"/>
            </a:endParaRPr>
          </a:p>
        </p:txBody>
      </p:sp>
    </p:spTree>
    <p:extLst>
      <p:ext uri="{BB962C8B-B14F-4D97-AF65-F5344CB8AC3E}">
        <p14:creationId xmlns:p14="http://schemas.microsoft.com/office/powerpoint/2010/main" val="488676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400" dirty="0"/>
              <a:t>To what extent do you agree with the underlying principles that are the basis for creating an SPI for </a:t>
            </a:r>
            <a:r>
              <a:rPr lang="en-US" sz="2400" b="1" dirty="0"/>
              <a:t>Coastal Development</a:t>
            </a:r>
            <a:r>
              <a:rPr lang="en-CA" sz="2400" b="1" dirty="0"/>
              <a:t>?</a:t>
            </a:r>
            <a:endParaRPr lang="en-US" sz="2400" b="1" dirty="0"/>
          </a:p>
        </p:txBody>
      </p:sp>
      <p:sp>
        <p:nvSpPr>
          <p:cNvPr id="4" name="Content Placeholder 3"/>
          <p:cNvSpPr>
            <a:spLocks noGrp="1"/>
          </p:cNvSpPr>
          <p:nvPr>
            <p:ph sz="half" idx="2"/>
          </p:nvPr>
        </p:nvSpPr>
        <p:spPr/>
        <p:txBody>
          <a:bodyPr>
            <a:normAutofit/>
          </a:bodyPr>
          <a:lstStyle/>
          <a:p>
            <a:pPr>
              <a:lnSpc>
                <a:spcPct val="150000"/>
              </a:lnSpc>
            </a:pPr>
            <a:r>
              <a:rPr lang="en-US" dirty="0"/>
              <a:t>10. Significant levels of human development and infrastructure in New Brunswick are located in coastal areas. </a:t>
            </a:r>
          </a:p>
          <a:p>
            <a:endParaRPr lang="en-US" dirty="0"/>
          </a:p>
        </p:txBody>
      </p:sp>
      <p:sp>
        <p:nvSpPr>
          <p:cNvPr id="9" name="Content Placeholder 2"/>
          <p:cNvSpPr txBox="1">
            <a:spLocks noGrp="1"/>
          </p:cNvSpPr>
          <p:nvPr>
            <p:ph sz="half"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CA" sz="2400" dirty="0">
                <a:latin typeface="+mj-lt"/>
              </a:rPr>
              <a:t>Strongly disagree</a:t>
            </a:r>
            <a:endParaRPr lang="en-US" sz="2400" dirty="0">
              <a:latin typeface="+mj-lt"/>
            </a:endParaRPr>
          </a:p>
          <a:p>
            <a:pPr lvl="0"/>
            <a:r>
              <a:rPr lang="en-CA" sz="2400" dirty="0">
                <a:latin typeface="+mj-lt"/>
              </a:rPr>
              <a:t>Disagree</a:t>
            </a:r>
            <a:endParaRPr lang="en-US" sz="2400" dirty="0">
              <a:latin typeface="+mj-lt"/>
            </a:endParaRPr>
          </a:p>
          <a:p>
            <a:pPr lvl="0"/>
            <a:r>
              <a:rPr lang="en-CA" sz="2400" dirty="0">
                <a:latin typeface="+mj-lt"/>
              </a:rPr>
              <a:t>Neither agree nor disagree</a:t>
            </a:r>
            <a:endParaRPr lang="en-US" sz="2400" dirty="0">
              <a:latin typeface="+mj-lt"/>
            </a:endParaRPr>
          </a:p>
          <a:p>
            <a:pPr lvl="0"/>
            <a:r>
              <a:rPr lang="en-CA" sz="2400" dirty="0">
                <a:latin typeface="+mj-lt"/>
              </a:rPr>
              <a:t>Agree</a:t>
            </a:r>
            <a:endParaRPr lang="en-US" sz="2400" dirty="0">
              <a:latin typeface="+mj-lt"/>
            </a:endParaRPr>
          </a:p>
          <a:p>
            <a:pPr lvl="0"/>
            <a:r>
              <a:rPr lang="en-CA" sz="2400" dirty="0">
                <a:latin typeface="+mj-lt"/>
              </a:rPr>
              <a:t>Strongly agree</a:t>
            </a:r>
            <a:endParaRPr lang="en-US" sz="2400" dirty="0">
              <a:latin typeface="+mj-lt"/>
            </a:endParaRPr>
          </a:p>
          <a:p>
            <a:pPr marL="0" indent="0">
              <a:buNone/>
            </a:pPr>
            <a:endParaRPr lang="en-US" sz="2400" dirty="0">
              <a:latin typeface="+mj-lt"/>
            </a:endParaRPr>
          </a:p>
        </p:txBody>
      </p:sp>
    </p:spTree>
    <p:extLst>
      <p:ext uri="{BB962C8B-B14F-4D97-AF65-F5344CB8AC3E}">
        <p14:creationId xmlns:p14="http://schemas.microsoft.com/office/powerpoint/2010/main" val="1201175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400" dirty="0"/>
              <a:t>To what extent do you agree with the underlying principles that are the basis for creating an SPI for </a:t>
            </a:r>
            <a:r>
              <a:rPr lang="en-US" sz="2400" b="1" dirty="0"/>
              <a:t>Coastal Development</a:t>
            </a:r>
            <a:r>
              <a:rPr lang="en-CA" sz="2400" b="1" dirty="0"/>
              <a:t>?</a:t>
            </a:r>
            <a:endParaRPr lang="en-US" sz="2400" b="1" dirty="0"/>
          </a:p>
        </p:txBody>
      </p:sp>
      <p:sp>
        <p:nvSpPr>
          <p:cNvPr id="4" name="Content Placeholder 3"/>
          <p:cNvSpPr>
            <a:spLocks noGrp="1"/>
          </p:cNvSpPr>
          <p:nvPr>
            <p:ph sz="half" idx="2"/>
          </p:nvPr>
        </p:nvSpPr>
        <p:spPr/>
        <p:txBody>
          <a:bodyPr>
            <a:normAutofit/>
          </a:bodyPr>
          <a:lstStyle/>
          <a:p>
            <a:pPr>
              <a:lnSpc>
                <a:spcPct val="150000"/>
              </a:lnSpc>
            </a:pPr>
            <a:r>
              <a:rPr lang="en-US" dirty="0"/>
              <a:t>11. Climate change is expected to increase sea levels and the intensity of coastal storms, putting people and property at risk. </a:t>
            </a:r>
          </a:p>
          <a:p>
            <a:endParaRPr lang="en-US" dirty="0"/>
          </a:p>
        </p:txBody>
      </p:sp>
      <p:sp>
        <p:nvSpPr>
          <p:cNvPr id="9" name="Content Placeholder 2"/>
          <p:cNvSpPr txBox="1">
            <a:spLocks noGrp="1"/>
          </p:cNvSpPr>
          <p:nvPr>
            <p:ph sz="half"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CA" sz="2400" dirty="0">
                <a:latin typeface="+mj-lt"/>
              </a:rPr>
              <a:t>Strongly disagree</a:t>
            </a:r>
            <a:endParaRPr lang="en-US" sz="2400" dirty="0">
              <a:latin typeface="+mj-lt"/>
            </a:endParaRPr>
          </a:p>
          <a:p>
            <a:pPr lvl="0"/>
            <a:r>
              <a:rPr lang="en-CA" sz="2400" dirty="0">
                <a:latin typeface="+mj-lt"/>
              </a:rPr>
              <a:t>Disagree</a:t>
            </a:r>
            <a:endParaRPr lang="en-US" sz="2400" dirty="0">
              <a:latin typeface="+mj-lt"/>
            </a:endParaRPr>
          </a:p>
          <a:p>
            <a:pPr lvl="0"/>
            <a:r>
              <a:rPr lang="en-CA" sz="2400" dirty="0">
                <a:latin typeface="+mj-lt"/>
              </a:rPr>
              <a:t>Neither agree nor disagree</a:t>
            </a:r>
            <a:endParaRPr lang="en-US" sz="2400" dirty="0">
              <a:latin typeface="+mj-lt"/>
            </a:endParaRPr>
          </a:p>
          <a:p>
            <a:pPr lvl="0"/>
            <a:r>
              <a:rPr lang="en-CA" sz="2400" dirty="0">
                <a:latin typeface="+mj-lt"/>
              </a:rPr>
              <a:t>Agree</a:t>
            </a:r>
            <a:endParaRPr lang="en-US" sz="2400" dirty="0">
              <a:latin typeface="+mj-lt"/>
            </a:endParaRPr>
          </a:p>
          <a:p>
            <a:pPr lvl="0"/>
            <a:r>
              <a:rPr lang="en-CA" sz="2400" dirty="0">
                <a:latin typeface="+mj-lt"/>
              </a:rPr>
              <a:t>Strongly agree</a:t>
            </a:r>
            <a:endParaRPr lang="en-US" sz="2400" dirty="0">
              <a:latin typeface="+mj-lt"/>
            </a:endParaRPr>
          </a:p>
          <a:p>
            <a:pPr marL="0" indent="0">
              <a:buNone/>
            </a:pPr>
            <a:endParaRPr lang="en-US" sz="2400" dirty="0">
              <a:latin typeface="+mj-lt"/>
            </a:endParaRPr>
          </a:p>
        </p:txBody>
      </p:sp>
    </p:spTree>
    <p:extLst>
      <p:ext uri="{BB962C8B-B14F-4D97-AF65-F5344CB8AC3E}">
        <p14:creationId xmlns:p14="http://schemas.microsoft.com/office/powerpoint/2010/main" val="1804195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400" dirty="0"/>
              <a:t>To what extent do you agree with the underlying principles that are the basis for creating an SPI for </a:t>
            </a:r>
            <a:r>
              <a:rPr lang="en-US" sz="2400" b="1" dirty="0"/>
              <a:t>Infrastructure Investment and Transportation Planning?</a:t>
            </a:r>
            <a:endParaRPr lang="en-US" sz="2400" dirty="0"/>
          </a:p>
        </p:txBody>
      </p:sp>
      <p:sp>
        <p:nvSpPr>
          <p:cNvPr id="4" name="Content Placeholder 3"/>
          <p:cNvSpPr>
            <a:spLocks noGrp="1"/>
          </p:cNvSpPr>
          <p:nvPr>
            <p:ph sz="half" idx="2"/>
          </p:nvPr>
        </p:nvSpPr>
        <p:spPr/>
        <p:txBody>
          <a:bodyPr>
            <a:normAutofit/>
          </a:bodyPr>
          <a:lstStyle/>
          <a:p>
            <a:pPr>
              <a:lnSpc>
                <a:spcPct val="150000"/>
              </a:lnSpc>
            </a:pPr>
            <a:r>
              <a:rPr lang="en-US" dirty="0"/>
              <a:t>12. Effective infrastructure and transportation networks are crucial to a functioning province. </a:t>
            </a:r>
          </a:p>
          <a:p>
            <a:pPr>
              <a:lnSpc>
                <a:spcPct val="150000"/>
              </a:lnSpc>
            </a:pPr>
            <a:endParaRPr lang="en-US" dirty="0"/>
          </a:p>
        </p:txBody>
      </p:sp>
      <p:sp>
        <p:nvSpPr>
          <p:cNvPr id="9" name="Content Placeholder 2"/>
          <p:cNvSpPr txBox="1">
            <a:spLocks noGrp="1"/>
          </p:cNvSpPr>
          <p:nvPr>
            <p:ph sz="half"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CA" sz="2400" dirty="0">
                <a:latin typeface="+mj-lt"/>
              </a:rPr>
              <a:t>Strongly disagree</a:t>
            </a:r>
            <a:endParaRPr lang="en-US" sz="2400" dirty="0">
              <a:latin typeface="+mj-lt"/>
            </a:endParaRPr>
          </a:p>
          <a:p>
            <a:pPr lvl="0"/>
            <a:r>
              <a:rPr lang="en-CA" sz="2400" dirty="0">
                <a:latin typeface="+mj-lt"/>
              </a:rPr>
              <a:t>Disagree</a:t>
            </a:r>
            <a:endParaRPr lang="en-US" sz="2400" dirty="0">
              <a:latin typeface="+mj-lt"/>
            </a:endParaRPr>
          </a:p>
          <a:p>
            <a:pPr lvl="0"/>
            <a:r>
              <a:rPr lang="en-CA" sz="2400" dirty="0">
                <a:latin typeface="+mj-lt"/>
              </a:rPr>
              <a:t>Neither agree nor disagree</a:t>
            </a:r>
            <a:endParaRPr lang="en-US" sz="2400" dirty="0">
              <a:latin typeface="+mj-lt"/>
            </a:endParaRPr>
          </a:p>
          <a:p>
            <a:pPr lvl="0"/>
            <a:r>
              <a:rPr lang="en-CA" sz="2400" dirty="0">
                <a:latin typeface="+mj-lt"/>
              </a:rPr>
              <a:t>Agree</a:t>
            </a:r>
            <a:endParaRPr lang="en-US" sz="2400" dirty="0">
              <a:latin typeface="+mj-lt"/>
            </a:endParaRPr>
          </a:p>
          <a:p>
            <a:pPr lvl="0"/>
            <a:r>
              <a:rPr lang="en-CA" sz="2400" dirty="0">
                <a:latin typeface="+mj-lt"/>
              </a:rPr>
              <a:t>Strongly agree</a:t>
            </a:r>
            <a:endParaRPr lang="en-US" sz="2400" dirty="0">
              <a:latin typeface="+mj-lt"/>
            </a:endParaRPr>
          </a:p>
          <a:p>
            <a:pPr marL="0" indent="0">
              <a:buNone/>
            </a:pPr>
            <a:endParaRPr lang="en-US" sz="2400" dirty="0">
              <a:latin typeface="+mj-lt"/>
            </a:endParaRPr>
          </a:p>
        </p:txBody>
      </p:sp>
    </p:spTree>
    <p:extLst>
      <p:ext uri="{BB962C8B-B14F-4D97-AF65-F5344CB8AC3E}">
        <p14:creationId xmlns:p14="http://schemas.microsoft.com/office/powerpoint/2010/main" val="641950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400" dirty="0"/>
              <a:t>To what extent do you agree with the underlying principles that are the basis for creating an SPI for </a:t>
            </a:r>
            <a:r>
              <a:rPr lang="en-US" sz="2400" b="1" dirty="0"/>
              <a:t>Infrastructure Investment and Transportation Planning?</a:t>
            </a:r>
            <a:endParaRPr lang="en-US" sz="2400" dirty="0"/>
          </a:p>
        </p:txBody>
      </p:sp>
      <p:sp>
        <p:nvSpPr>
          <p:cNvPr id="4" name="Content Placeholder 3"/>
          <p:cNvSpPr>
            <a:spLocks noGrp="1"/>
          </p:cNvSpPr>
          <p:nvPr>
            <p:ph sz="half" idx="2"/>
          </p:nvPr>
        </p:nvSpPr>
        <p:spPr/>
        <p:txBody>
          <a:bodyPr>
            <a:normAutofit/>
          </a:bodyPr>
          <a:lstStyle/>
          <a:p>
            <a:pPr>
              <a:lnSpc>
                <a:spcPct val="150000"/>
              </a:lnSpc>
            </a:pPr>
            <a:r>
              <a:rPr lang="en-US" dirty="0"/>
              <a:t>13. All levels of government have made significant investments in providing existing infrastructure. </a:t>
            </a:r>
          </a:p>
          <a:p>
            <a:pPr>
              <a:lnSpc>
                <a:spcPct val="150000"/>
              </a:lnSpc>
            </a:pPr>
            <a:endParaRPr lang="en-US" dirty="0"/>
          </a:p>
        </p:txBody>
      </p:sp>
      <p:sp>
        <p:nvSpPr>
          <p:cNvPr id="12" name="Content Placeholder 2"/>
          <p:cNvSpPr txBox="1">
            <a:spLocks noGrp="1"/>
          </p:cNvSpPr>
          <p:nvPr>
            <p:ph sz="half"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CA" sz="2400" dirty="0">
                <a:latin typeface="+mj-lt"/>
              </a:rPr>
              <a:t>Strongly disagree</a:t>
            </a:r>
            <a:endParaRPr lang="en-US" sz="2400" dirty="0">
              <a:latin typeface="+mj-lt"/>
            </a:endParaRPr>
          </a:p>
          <a:p>
            <a:pPr lvl="0"/>
            <a:r>
              <a:rPr lang="en-CA" sz="2400" dirty="0">
                <a:latin typeface="+mj-lt"/>
              </a:rPr>
              <a:t>Disagree</a:t>
            </a:r>
            <a:endParaRPr lang="en-US" sz="2400" dirty="0">
              <a:latin typeface="+mj-lt"/>
            </a:endParaRPr>
          </a:p>
          <a:p>
            <a:pPr lvl="0"/>
            <a:r>
              <a:rPr lang="en-CA" sz="2400" dirty="0">
                <a:latin typeface="+mj-lt"/>
              </a:rPr>
              <a:t>Neither agree nor disagree</a:t>
            </a:r>
            <a:endParaRPr lang="en-US" sz="2400" dirty="0">
              <a:latin typeface="+mj-lt"/>
            </a:endParaRPr>
          </a:p>
          <a:p>
            <a:pPr lvl="0"/>
            <a:r>
              <a:rPr lang="en-CA" sz="2400" dirty="0">
                <a:latin typeface="+mj-lt"/>
              </a:rPr>
              <a:t>Agree</a:t>
            </a:r>
            <a:endParaRPr lang="en-US" sz="2400" dirty="0">
              <a:latin typeface="+mj-lt"/>
            </a:endParaRPr>
          </a:p>
          <a:p>
            <a:pPr lvl="0"/>
            <a:r>
              <a:rPr lang="en-CA" sz="2400" dirty="0">
                <a:latin typeface="+mj-lt"/>
              </a:rPr>
              <a:t>Strongly agree</a:t>
            </a:r>
            <a:endParaRPr lang="en-US" sz="2400" dirty="0">
              <a:latin typeface="+mj-lt"/>
            </a:endParaRPr>
          </a:p>
          <a:p>
            <a:pPr marL="0" indent="0">
              <a:buNone/>
            </a:pPr>
            <a:endParaRPr lang="en-US" sz="2400" dirty="0">
              <a:latin typeface="+mj-lt"/>
            </a:endParaRPr>
          </a:p>
        </p:txBody>
      </p:sp>
    </p:spTree>
    <p:extLst>
      <p:ext uri="{BB962C8B-B14F-4D97-AF65-F5344CB8AC3E}">
        <p14:creationId xmlns:p14="http://schemas.microsoft.com/office/powerpoint/2010/main" val="2979251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400" dirty="0"/>
              <a:t>To what extent do you agree with this underlying principle that is the basis for creating an SPI for </a:t>
            </a:r>
            <a:r>
              <a:rPr lang="en-US" sz="2400" b="1" dirty="0"/>
              <a:t>Infrastructure Investment and Transportation Planning?</a:t>
            </a:r>
            <a:endParaRPr lang="en-US" sz="2400" dirty="0"/>
          </a:p>
        </p:txBody>
      </p:sp>
      <p:sp>
        <p:nvSpPr>
          <p:cNvPr id="4" name="Content Placeholder 3"/>
          <p:cNvSpPr>
            <a:spLocks noGrp="1"/>
          </p:cNvSpPr>
          <p:nvPr>
            <p:ph sz="half" idx="2"/>
          </p:nvPr>
        </p:nvSpPr>
        <p:spPr/>
        <p:txBody>
          <a:bodyPr>
            <a:normAutofit/>
          </a:bodyPr>
          <a:lstStyle/>
          <a:p>
            <a:pPr>
              <a:lnSpc>
                <a:spcPct val="150000"/>
              </a:lnSpc>
            </a:pPr>
            <a:r>
              <a:rPr lang="en-US" dirty="0"/>
              <a:t>14. Uncoordinated development uses infrastructure inefficiently and leads to additional financial costs for infrastructure. </a:t>
            </a:r>
          </a:p>
          <a:p>
            <a:pPr>
              <a:lnSpc>
                <a:spcPct val="150000"/>
              </a:lnSpc>
            </a:pPr>
            <a:endParaRPr lang="en-US" dirty="0"/>
          </a:p>
        </p:txBody>
      </p:sp>
      <p:sp>
        <p:nvSpPr>
          <p:cNvPr id="13" name="Content Placeholder 2"/>
          <p:cNvSpPr txBox="1">
            <a:spLocks noGrp="1"/>
          </p:cNvSpPr>
          <p:nvPr>
            <p:ph sz="half"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CA" sz="2400" dirty="0">
                <a:latin typeface="+mj-lt"/>
              </a:rPr>
              <a:t>Strongly disagree</a:t>
            </a:r>
            <a:endParaRPr lang="en-US" sz="2400" dirty="0">
              <a:latin typeface="+mj-lt"/>
            </a:endParaRPr>
          </a:p>
          <a:p>
            <a:pPr lvl="0"/>
            <a:r>
              <a:rPr lang="en-CA" sz="2400" dirty="0">
                <a:latin typeface="+mj-lt"/>
              </a:rPr>
              <a:t>Disagree</a:t>
            </a:r>
            <a:endParaRPr lang="en-US" sz="2400" dirty="0">
              <a:latin typeface="+mj-lt"/>
            </a:endParaRPr>
          </a:p>
          <a:p>
            <a:pPr lvl="0"/>
            <a:r>
              <a:rPr lang="en-CA" sz="2400" dirty="0">
                <a:latin typeface="+mj-lt"/>
              </a:rPr>
              <a:t>Neither agree nor disagree</a:t>
            </a:r>
            <a:endParaRPr lang="en-US" sz="2400" dirty="0">
              <a:latin typeface="+mj-lt"/>
            </a:endParaRPr>
          </a:p>
          <a:p>
            <a:pPr lvl="0"/>
            <a:r>
              <a:rPr lang="en-CA" sz="2400" dirty="0">
                <a:latin typeface="+mj-lt"/>
              </a:rPr>
              <a:t>Agree</a:t>
            </a:r>
            <a:endParaRPr lang="en-US" sz="2400" dirty="0">
              <a:latin typeface="+mj-lt"/>
            </a:endParaRPr>
          </a:p>
          <a:p>
            <a:pPr lvl="0"/>
            <a:r>
              <a:rPr lang="en-CA" sz="2400" dirty="0">
                <a:latin typeface="+mj-lt"/>
              </a:rPr>
              <a:t>Strongly agree</a:t>
            </a:r>
            <a:endParaRPr lang="en-US" sz="2400" dirty="0">
              <a:latin typeface="+mj-lt"/>
            </a:endParaRPr>
          </a:p>
          <a:p>
            <a:pPr marL="0" indent="0">
              <a:buNone/>
            </a:pPr>
            <a:endParaRPr lang="en-US" sz="2400" dirty="0">
              <a:latin typeface="+mj-lt"/>
            </a:endParaRPr>
          </a:p>
        </p:txBody>
      </p:sp>
    </p:spTree>
    <p:extLst>
      <p:ext uri="{BB962C8B-B14F-4D97-AF65-F5344CB8AC3E}">
        <p14:creationId xmlns:p14="http://schemas.microsoft.com/office/powerpoint/2010/main" val="14436821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To what extent do you agree with the fundamental intention of the SPIs?</a:t>
            </a:r>
            <a:endParaRPr lang="en-US" dirty="0"/>
          </a:p>
        </p:txBody>
      </p:sp>
    </p:spTree>
    <p:extLst>
      <p:ext uri="{BB962C8B-B14F-4D97-AF65-F5344CB8AC3E}">
        <p14:creationId xmlns:p14="http://schemas.microsoft.com/office/powerpoint/2010/main" val="1695163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400" dirty="0"/>
              <a:t>To what extent do you agree with the fundamental intention of the SPI on </a:t>
            </a:r>
            <a:r>
              <a:rPr lang="en-CA" sz="2400" b="1" dirty="0"/>
              <a:t>Climate Change Adaptation</a:t>
            </a:r>
            <a:r>
              <a:rPr lang="en-CA" sz="2400" dirty="0"/>
              <a:t>? </a:t>
            </a:r>
            <a:endParaRPr lang="en-US" sz="2400" dirty="0"/>
          </a:p>
        </p:txBody>
      </p:sp>
      <p:sp>
        <p:nvSpPr>
          <p:cNvPr id="4" name="Content Placeholder 3"/>
          <p:cNvSpPr>
            <a:spLocks noGrp="1"/>
          </p:cNvSpPr>
          <p:nvPr>
            <p:ph sz="half" idx="2"/>
          </p:nvPr>
        </p:nvSpPr>
        <p:spPr/>
        <p:txBody>
          <a:bodyPr>
            <a:normAutofit fontScale="92500" lnSpcReduction="10000"/>
          </a:bodyPr>
          <a:lstStyle/>
          <a:p>
            <a:pPr>
              <a:lnSpc>
                <a:spcPct val="150000"/>
              </a:lnSpc>
            </a:pPr>
            <a:r>
              <a:rPr lang="en-US" dirty="0"/>
              <a:t>15. </a:t>
            </a:r>
            <a:r>
              <a:rPr lang="en-CA" dirty="0"/>
              <a:t>It is in the interest the Province of New Brunswick to prepare for, and become resilient to, the impacts of climate change and reduce its greenhouse emissions while sustaining economic growth.</a:t>
            </a:r>
            <a:endParaRPr lang="en-US" dirty="0"/>
          </a:p>
          <a:p>
            <a:pPr>
              <a:lnSpc>
                <a:spcPct val="150000"/>
              </a:lnSpc>
            </a:pPr>
            <a:endParaRPr lang="en-US" dirty="0"/>
          </a:p>
        </p:txBody>
      </p:sp>
      <p:sp>
        <p:nvSpPr>
          <p:cNvPr id="12" name="Content Placeholder 2"/>
          <p:cNvSpPr txBox="1">
            <a:spLocks noGrp="1"/>
          </p:cNvSpPr>
          <p:nvPr>
            <p:ph sz="half" idx="1"/>
          </p:nvPr>
        </p:nvSpPr>
        <p:spPr>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pPr>
            <a:r>
              <a:rPr lang="en-CA" sz="2400" dirty="0">
                <a:latin typeface="+mj-lt"/>
              </a:rPr>
              <a:t>Strongly disagree</a:t>
            </a:r>
            <a:endParaRPr lang="en-US" sz="2400" dirty="0">
              <a:latin typeface="+mj-lt"/>
            </a:endParaRPr>
          </a:p>
          <a:p>
            <a:pPr lvl="0">
              <a:lnSpc>
                <a:spcPct val="100000"/>
              </a:lnSpc>
            </a:pPr>
            <a:r>
              <a:rPr lang="en-CA" sz="2400" dirty="0">
                <a:latin typeface="+mj-lt"/>
              </a:rPr>
              <a:t>Disagree</a:t>
            </a:r>
            <a:endParaRPr lang="en-US" sz="2400" dirty="0">
              <a:latin typeface="+mj-lt"/>
            </a:endParaRPr>
          </a:p>
          <a:p>
            <a:pPr lvl="0">
              <a:lnSpc>
                <a:spcPct val="100000"/>
              </a:lnSpc>
            </a:pPr>
            <a:r>
              <a:rPr lang="en-CA" sz="2400" dirty="0">
                <a:latin typeface="+mj-lt"/>
              </a:rPr>
              <a:t>Neither agree nor disagree</a:t>
            </a:r>
            <a:endParaRPr lang="en-US" sz="2400" dirty="0">
              <a:latin typeface="+mj-lt"/>
            </a:endParaRPr>
          </a:p>
          <a:p>
            <a:pPr lvl="0">
              <a:lnSpc>
                <a:spcPct val="100000"/>
              </a:lnSpc>
            </a:pPr>
            <a:r>
              <a:rPr lang="en-CA" sz="2400" dirty="0">
                <a:latin typeface="+mj-lt"/>
              </a:rPr>
              <a:t>Agree</a:t>
            </a:r>
            <a:endParaRPr lang="en-US" sz="2400" dirty="0">
              <a:latin typeface="+mj-lt"/>
            </a:endParaRPr>
          </a:p>
          <a:p>
            <a:pPr lvl="0">
              <a:lnSpc>
                <a:spcPct val="100000"/>
              </a:lnSpc>
            </a:pPr>
            <a:r>
              <a:rPr lang="en-CA" sz="2400" dirty="0">
                <a:latin typeface="+mj-lt"/>
              </a:rPr>
              <a:t>Strongly agree</a:t>
            </a:r>
            <a:endParaRPr lang="en-US" sz="2400" dirty="0">
              <a:latin typeface="+mj-lt"/>
            </a:endParaRPr>
          </a:p>
          <a:p>
            <a:pPr marL="0" indent="0">
              <a:buNone/>
            </a:pPr>
            <a:endParaRPr lang="en-US" sz="2400" dirty="0">
              <a:latin typeface="+mj-lt"/>
            </a:endParaRPr>
          </a:p>
        </p:txBody>
      </p:sp>
    </p:spTree>
    <p:extLst>
      <p:ext uri="{BB962C8B-B14F-4D97-AF65-F5344CB8AC3E}">
        <p14:creationId xmlns:p14="http://schemas.microsoft.com/office/powerpoint/2010/main" val="21006145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400" dirty="0"/>
              <a:t>To what extent do you agree with the fundamental intention of the SPI on </a:t>
            </a:r>
            <a:r>
              <a:rPr lang="en-CA" sz="2400" b="1" dirty="0"/>
              <a:t>Floodplain Development</a:t>
            </a:r>
            <a:r>
              <a:rPr lang="en-CA" sz="2400" dirty="0"/>
              <a:t>? </a:t>
            </a:r>
            <a:endParaRPr lang="en-US" sz="2400" dirty="0"/>
          </a:p>
        </p:txBody>
      </p:sp>
      <p:sp>
        <p:nvSpPr>
          <p:cNvPr id="4" name="Content Placeholder 3"/>
          <p:cNvSpPr>
            <a:spLocks noGrp="1"/>
          </p:cNvSpPr>
          <p:nvPr>
            <p:ph sz="half" idx="2"/>
          </p:nvPr>
        </p:nvSpPr>
        <p:spPr/>
        <p:txBody>
          <a:bodyPr>
            <a:normAutofit fontScale="62500" lnSpcReduction="20000"/>
          </a:bodyPr>
          <a:lstStyle/>
          <a:p>
            <a:pPr>
              <a:lnSpc>
                <a:spcPct val="170000"/>
              </a:lnSpc>
            </a:pPr>
            <a:r>
              <a:rPr lang="en-US" dirty="0"/>
              <a:t>16. It is in the interest of the Province of New Brunswick to control land uses and activities in flood plain areas in a manner that protects residents and properties, ensuring that environmental degradation and remedial costs are minimized, and that development is curtailed in locations where site conditions may pose a danger to public health and safety or result in property damage.</a:t>
            </a:r>
          </a:p>
          <a:p>
            <a:pPr>
              <a:lnSpc>
                <a:spcPct val="170000"/>
              </a:lnSpc>
            </a:pPr>
            <a:endParaRPr lang="en-US" dirty="0"/>
          </a:p>
        </p:txBody>
      </p:sp>
      <p:sp>
        <p:nvSpPr>
          <p:cNvPr id="11" name="Content Placeholder 2"/>
          <p:cNvSpPr txBox="1">
            <a:spLocks noGrp="1"/>
          </p:cNvSpPr>
          <p:nvPr>
            <p:ph sz="half" idx="1"/>
          </p:nvPr>
        </p:nvSpPr>
        <p:spPr>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CA" sz="3500" dirty="0">
                <a:latin typeface="+mj-lt"/>
              </a:rPr>
              <a:t>Strongly disagree</a:t>
            </a:r>
            <a:endParaRPr lang="en-US" sz="3500" dirty="0">
              <a:latin typeface="+mj-lt"/>
            </a:endParaRPr>
          </a:p>
          <a:p>
            <a:pPr>
              <a:lnSpc>
                <a:spcPct val="110000"/>
              </a:lnSpc>
            </a:pPr>
            <a:r>
              <a:rPr lang="en-CA" sz="3500" dirty="0">
                <a:latin typeface="+mj-lt"/>
              </a:rPr>
              <a:t>Disagree</a:t>
            </a:r>
            <a:endParaRPr lang="en-US" sz="3500" dirty="0">
              <a:latin typeface="+mj-lt"/>
            </a:endParaRPr>
          </a:p>
          <a:p>
            <a:pPr>
              <a:lnSpc>
                <a:spcPct val="110000"/>
              </a:lnSpc>
            </a:pPr>
            <a:r>
              <a:rPr lang="en-CA" sz="3500" dirty="0">
                <a:latin typeface="+mj-lt"/>
              </a:rPr>
              <a:t>Neither agree nor disagree</a:t>
            </a:r>
            <a:endParaRPr lang="en-US" sz="3500" dirty="0">
              <a:latin typeface="+mj-lt"/>
            </a:endParaRPr>
          </a:p>
          <a:p>
            <a:pPr>
              <a:lnSpc>
                <a:spcPct val="110000"/>
              </a:lnSpc>
            </a:pPr>
            <a:r>
              <a:rPr lang="en-CA" sz="3500" dirty="0">
                <a:latin typeface="+mj-lt"/>
              </a:rPr>
              <a:t>Agree</a:t>
            </a:r>
            <a:endParaRPr lang="en-US" sz="3500" dirty="0">
              <a:latin typeface="+mj-lt"/>
            </a:endParaRPr>
          </a:p>
          <a:p>
            <a:pPr>
              <a:lnSpc>
                <a:spcPct val="110000"/>
              </a:lnSpc>
            </a:pPr>
            <a:r>
              <a:rPr lang="en-CA" sz="3500" dirty="0">
                <a:latin typeface="+mj-lt"/>
              </a:rPr>
              <a:t>Strongly agree</a:t>
            </a:r>
            <a:endParaRPr lang="en-US" sz="3500" dirty="0">
              <a:latin typeface="+mj-lt"/>
            </a:endParaRPr>
          </a:p>
          <a:p>
            <a:pPr marL="0" indent="0">
              <a:buNone/>
            </a:pPr>
            <a:endParaRPr lang="en-US" sz="2400" dirty="0">
              <a:latin typeface="+mj-lt"/>
            </a:endParaRPr>
          </a:p>
        </p:txBody>
      </p:sp>
    </p:spTree>
    <p:extLst>
      <p:ext uri="{BB962C8B-B14F-4D97-AF65-F5344CB8AC3E}">
        <p14:creationId xmlns:p14="http://schemas.microsoft.com/office/powerpoint/2010/main" val="398173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804" y="227681"/>
            <a:ext cx="7601295" cy="1272854"/>
          </a:xfrm>
        </p:spPr>
        <p:txBody>
          <a:bodyPr/>
          <a:lstStyle/>
          <a:p>
            <a:r>
              <a:rPr lang="en-CA" b="1" dirty="0">
                <a:solidFill>
                  <a:schemeClr val="tx1"/>
                </a:solidFill>
              </a:rPr>
              <a:t>History of Planning in Manitoba</a:t>
            </a:r>
          </a:p>
        </p:txBody>
      </p:sp>
      <p:sp>
        <p:nvSpPr>
          <p:cNvPr id="3" name="Content Placeholder 2"/>
          <p:cNvSpPr>
            <a:spLocks noGrp="1"/>
          </p:cNvSpPr>
          <p:nvPr>
            <p:ph idx="1"/>
          </p:nvPr>
        </p:nvSpPr>
        <p:spPr>
          <a:xfrm>
            <a:off x="1842448" y="1587062"/>
            <a:ext cx="8447964" cy="5032101"/>
          </a:xfrm>
        </p:spPr>
        <p:txBody>
          <a:bodyPr>
            <a:normAutofit fontScale="92500" lnSpcReduction="10000"/>
          </a:bodyPr>
          <a:lstStyle/>
          <a:p>
            <a:pPr fontAlgn="auto">
              <a:spcBef>
                <a:spcPts val="0"/>
              </a:spcBef>
              <a:spcAft>
                <a:spcPts val="0"/>
              </a:spcAft>
              <a:defRPr/>
            </a:pPr>
            <a:r>
              <a:rPr lang="en-CA" sz="2400" b="1" dirty="0">
                <a:solidFill>
                  <a:schemeClr val="tx1"/>
                </a:solidFill>
              </a:rPr>
              <a:t>1916 – The Town Planning Act</a:t>
            </a:r>
          </a:p>
          <a:p>
            <a:pPr lvl="1">
              <a:buFont typeface="Arial" pitchFamily="34" charset="0"/>
              <a:buChar char="•"/>
              <a:defRPr/>
            </a:pPr>
            <a:r>
              <a:rPr lang="en-CA" sz="2000" dirty="0">
                <a:solidFill>
                  <a:schemeClr val="tx1"/>
                </a:solidFill>
              </a:rPr>
              <a:t>Enabled local land use planning</a:t>
            </a:r>
          </a:p>
          <a:p>
            <a:pPr lvl="1">
              <a:buFont typeface="Arial" pitchFamily="34" charset="0"/>
              <a:buChar char="•"/>
              <a:defRPr/>
            </a:pPr>
            <a:endParaRPr lang="en-CA" sz="1000" b="1" dirty="0">
              <a:solidFill>
                <a:schemeClr val="tx1"/>
              </a:solidFill>
            </a:endParaRPr>
          </a:p>
          <a:p>
            <a:pPr fontAlgn="auto">
              <a:spcBef>
                <a:spcPts val="0"/>
              </a:spcBef>
              <a:spcAft>
                <a:spcPts val="0"/>
              </a:spcAft>
              <a:defRPr/>
            </a:pPr>
            <a:r>
              <a:rPr lang="en-CA" sz="2400" b="1" dirty="0">
                <a:solidFill>
                  <a:schemeClr val="tx1"/>
                </a:solidFill>
              </a:rPr>
              <a:t>1949 – Metropolitan Planning Act</a:t>
            </a:r>
          </a:p>
          <a:p>
            <a:pPr lvl="1">
              <a:buFont typeface="Arial" pitchFamily="34" charset="0"/>
              <a:buChar char="•"/>
              <a:defRPr/>
            </a:pPr>
            <a:r>
              <a:rPr lang="en-CA" sz="2000" dirty="0">
                <a:solidFill>
                  <a:schemeClr val="tx1"/>
                </a:solidFill>
              </a:rPr>
              <a:t>Established regional planning body for Winnipeg and surrounding area</a:t>
            </a:r>
          </a:p>
          <a:p>
            <a:pPr lvl="1">
              <a:buFont typeface="Arial" pitchFamily="34" charset="0"/>
              <a:buChar char="•"/>
              <a:defRPr/>
            </a:pPr>
            <a:endParaRPr lang="en-CA" sz="1000" b="1" dirty="0">
              <a:solidFill>
                <a:schemeClr val="tx1"/>
              </a:solidFill>
            </a:endParaRPr>
          </a:p>
          <a:p>
            <a:pPr fontAlgn="auto">
              <a:spcBef>
                <a:spcPts val="0"/>
              </a:spcBef>
              <a:spcAft>
                <a:spcPts val="0"/>
              </a:spcAft>
              <a:defRPr/>
            </a:pPr>
            <a:r>
              <a:rPr lang="en-CA" sz="2400" b="1" dirty="0">
                <a:solidFill>
                  <a:schemeClr val="tx1"/>
                </a:solidFill>
              </a:rPr>
              <a:t>1960 – The Planning Service Act</a:t>
            </a:r>
          </a:p>
          <a:p>
            <a:pPr lvl="1">
              <a:buFont typeface="Arial" pitchFamily="34" charset="0"/>
              <a:buChar char="•"/>
              <a:defRPr/>
            </a:pPr>
            <a:r>
              <a:rPr lang="en-CA" sz="2000" dirty="0">
                <a:solidFill>
                  <a:schemeClr val="tx1"/>
                </a:solidFill>
              </a:rPr>
              <a:t>Formalized the provision of provincial planning services across Manitoba</a:t>
            </a:r>
          </a:p>
          <a:p>
            <a:pPr lvl="1">
              <a:buFont typeface="Arial" pitchFamily="34" charset="0"/>
              <a:buChar char="•"/>
              <a:defRPr/>
            </a:pPr>
            <a:endParaRPr lang="en-CA" sz="1000" b="1" dirty="0">
              <a:solidFill>
                <a:schemeClr val="tx1"/>
              </a:solidFill>
            </a:endParaRPr>
          </a:p>
          <a:p>
            <a:pPr fontAlgn="auto">
              <a:spcBef>
                <a:spcPts val="0"/>
              </a:spcBef>
              <a:spcAft>
                <a:spcPts val="0"/>
              </a:spcAft>
              <a:defRPr/>
            </a:pPr>
            <a:r>
              <a:rPr lang="en-CA" sz="2400" b="1" dirty="0">
                <a:solidFill>
                  <a:schemeClr val="tx1"/>
                </a:solidFill>
              </a:rPr>
              <a:t>1964 – The Planning Act</a:t>
            </a:r>
          </a:p>
          <a:p>
            <a:pPr lvl="1">
              <a:buFont typeface="Arial" pitchFamily="34" charset="0"/>
              <a:buChar char="•"/>
              <a:defRPr/>
            </a:pPr>
            <a:r>
              <a:rPr lang="en-CA" sz="2000" dirty="0">
                <a:solidFill>
                  <a:schemeClr val="tx1"/>
                </a:solidFill>
              </a:rPr>
              <a:t>Enabled municipalities to plan with neighbours (planning districts)</a:t>
            </a:r>
          </a:p>
          <a:p>
            <a:pPr lvl="1">
              <a:buFont typeface="Arial" pitchFamily="34" charset="0"/>
              <a:buChar char="•"/>
              <a:defRPr/>
            </a:pPr>
            <a:endParaRPr lang="en-CA" sz="1000" b="1" dirty="0">
              <a:solidFill>
                <a:schemeClr val="tx1"/>
              </a:solidFill>
            </a:endParaRPr>
          </a:p>
          <a:p>
            <a:pPr fontAlgn="auto">
              <a:spcBef>
                <a:spcPts val="0"/>
              </a:spcBef>
              <a:spcAft>
                <a:spcPts val="0"/>
              </a:spcAft>
              <a:defRPr/>
            </a:pPr>
            <a:r>
              <a:rPr lang="en-CA" sz="2400" b="1" dirty="0">
                <a:solidFill>
                  <a:schemeClr val="tx1"/>
                </a:solidFill>
              </a:rPr>
              <a:t>1976 – The Planning Act</a:t>
            </a:r>
          </a:p>
          <a:p>
            <a:pPr lvl="1">
              <a:buFont typeface="Arial" pitchFamily="34" charset="0"/>
              <a:buChar char="•"/>
              <a:defRPr/>
            </a:pPr>
            <a:r>
              <a:rPr lang="en-CA" sz="2000" dirty="0">
                <a:solidFill>
                  <a:schemeClr val="tx1"/>
                </a:solidFill>
              </a:rPr>
              <a:t>Introduced requirement for subdivision approval</a:t>
            </a:r>
          </a:p>
          <a:p>
            <a:pPr lvl="1">
              <a:buFont typeface="Arial" pitchFamily="34" charset="0"/>
              <a:buChar char="•"/>
              <a:defRPr/>
            </a:pPr>
            <a:r>
              <a:rPr lang="en-CA" sz="2000" dirty="0">
                <a:solidFill>
                  <a:schemeClr val="tx1"/>
                </a:solidFill>
              </a:rPr>
              <a:t>Introduced Provincial Land Use Policies (1980)</a:t>
            </a:r>
          </a:p>
          <a:p>
            <a:pPr lvl="1">
              <a:buFont typeface="Arial" pitchFamily="34" charset="0"/>
              <a:buChar char="•"/>
              <a:defRPr/>
            </a:pPr>
            <a:endParaRPr lang="en-CA" sz="1000" b="1" dirty="0">
              <a:solidFill>
                <a:schemeClr val="tx1"/>
              </a:solidFill>
            </a:endParaRPr>
          </a:p>
          <a:p>
            <a:pPr fontAlgn="auto">
              <a:spcBef>
                <a:spcPts val="0"/>
              </a:spcBef>
              <a:spcAft>
                <a:spcPts val="0"/>
              </a:spcAft>
              <a:defRPr/>
            </a:pPr>
            <a:r>
              <a:rPr lang="en-CA" sz="2400" b="1" dirty="0">
                <a:solidFill>
                  <a:schemeClr val="tx1"/>
                </a:solidFill>
              </a:rPr>
              <a:t>2006 – The Planning Act</a:t>
            </a:r>
          </a:p>
          <a:p>
            <a:pPr lvl="1">
              <a:buFont typeface="Arial" pitchFamily="34" charset="0"/>
              <a:buChar char="•"/>
              <a:defRPr/>
            </a:pPr>
            <a:r>
              <a:rPr lang="en-CA" sz="2000" dirty="0">
                <a:solidFill>
                  <a:schemeClr val="tx1"/>
                </a:solidFill>
              </a:rPr>
              <a:t>Required municipalities to adopt development plans and zoning by-laws</a:t>
            </a:r>
          </a:p>
          <a:p>
            <a:pPr lvl="1">
              <a:buFont typeface="Arial" pitchFamily="34" charset="0"/>
              <a:buChar char="•"/>
              <a:defRPr/>
            </a:pPr>
            <a:r>
              <a:rPr lang="en-CA" sz="2000" dirty="0">
                <a:solidFill>
                  <a:schemeClr val="tx1"/>
                </a:solidFill>
              </a:rPr>
              <a:t>New Provincial Land Use Policies (2011)</a:t>
            </a:r>
          </a:p>
          <a:p>
            <a:pPr lvl="1">
              <a:buFont typeface="Arial" pitchFamily="34" charset="0"/>
              <a:buChar char="•"/>
              <a:defRPr/>
            </a:pPr>
            <a:endParaRPr lang="en-CA" sz="2000" dirty="0">
              <a:solidFill>
                <a:schemeClr val="tx1"/>
              </a:solidFill>
            </a:endParaRPr>
          </a:p>
        </p:txBody>
      </p:sp>
    </p:spTree>
    <p:extLst>
      <p:ext uri="{BB962C8B-B14F-4D97-AF65-F5344CB8AC3E}">
        <p14:creationId xmlns:p14="http://schemas.microsoft.com/office/powerpoint/2010/main" val="2580354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400" dirty="0"/>
              <a:t>To what extent do you agree with the fundamental intention of the SPI on </a:t>
            </a:r>
            <a:r>
              <a:rPr lang="en-CA" sz="2400" b="1" dirty="0"/>
              <a:t>Health and the Built Environment</a:t>
            </a:r>
            <a:r>
              <a:rPr lang="en-CA" sz="2400" dirty="0"/>
              <a:t>? </a:t>
            </a:r>
            <a:endParaRPr lang="en-US" sz="2400" dirty="0"/>
          </a:p>
        </p:txBody>
      </p:sp>
      <p:sp>
        <p:nvSpPr>
          <p:cNvPr id="4" name="Content Placeholder 3"/>
          <p:cNvSpPr>
            <a:spLocks noGrp="1"/>
          </p:cNvSpPr>
          <p:nvPr>
            <p:ph sz="half" idx="2"/>
          </p:nvPr>
        </p:nvSpPr>
        <p:spPr/>
        <p:txBody>
          <a:bodyPr>
            <a:normAutofit fontScale="85000" lnSpcReduction="20000"/>
          </a:bodyPr>
          <a:lstStyle/>
          <a:p>
            <a:pPr>
              <a:lnSpc>
                <a:spcPct val="150000"/>
              </a:lnSpc>
            </a:pPr>
            <a:r>
              <a:rPr lang="en-US" dirty="0"/>
              <a:t>17. It is in the interest of the Province to improve the health  and well-being of all New </a:t>
            </a:r>
            <a:r>
              <a:rPr lang="en-US" dirty="0" err="1"/>
              <a:t>Brunswickers</a:t>
            </a:r>
            <a:r>
              <a:rPr lang="en-US" dirty="0"/>
              <a:t> through the development of resilient communities by fostering land use decisions that positively influence public health outcomes.</a:t>
            </a:r>
          </a:p>
          <a:p>
            <a:endParaRPr lang="en-US" dirty="0"/>
          </a:p>
        </p:txBody>
      </p:sp>
      <p:sp>
        <p:nvSpPr>
          <p:cNvPr id="12" name="Content Placeholder 2"/>
          <p:cNvSpPr txBox="1">
            <a:spLocks noGrp="1"/>
          </p:cNvSpPr>
          <p:nvPr>
            <p:ph sz="half" idx="1"/>
          </p:nvPr>
        </p:nvSpPr>
        <p:spPr>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CA" sz="2600" dirty="0">
                <a:latin typeface="+mj-lt"/>
              </a:rPr>
              <a:t>Strongly disagree</a:t>
            </a:r>
            <a:endParaRPr lang="en-US" sz="2600" dirty="0">
              <a:latin typeface="+mj-lt"/>
            </a:endParaRPr>
          </a:p>
          <a:p>
            <a:pPr>
              <a:lnSpc>
                <a:spcPct val="110000"/>
              </a:lnSpc>
            </a:pPr>
            <a:r>
              <a:rPr lang="en-CA" sz="2600" dirty="0">
                <a:latin typeface="+mj-lt"/>
              </a:rPr>
              <a:t>Disagree</a:t>
            </a:r>
            <a:endParaRPr lang="en-US" sz="2600" dirty="0">
              <a:latin typeface="+mj-lt"/>
            </a:endParaRPr>
          </a:p>
          <a:p>
            <a:pPr>
              <a:lnSpc>
                <a:spcPct val="110000"/>
              </a:lnSpc>
            </a:pPr>
            <a:r>
              <a:rPr lang="en-CA" sz="2600" dirty="0">
                <a:latin typeface="+mj-lt"/>
              </a:rPr>
              <a:t>Neither agree nor disagree</a:t>
            </a:r>
            <a:endParaRPr lang="en-US" sz="2600" dirty="0">
              <a:latin typeface="+mj-lt"/>
            </a:endParaRPr>
          </a:p>
          <a:p>
            <a:pPr>
              <a:lnSpc>
                <a:spcPct val="110000"/>
              </a:lnSpc>
            </a:pPr>
            <a:r>
              <a:rPr lang="en-CA" sz="2600" dirty="0">
                <a:latin typeface="+mj-lt"/>
              </a:rPr>
              <a:t>Agree</a:t>
            </a:r>
            <a:endParaRPr lang="en-US" sz="2600" dirty="0">
              <a:latin typeface="+mj-lt"/>
            </a:endParaRPr>
          </a:p>
          <a:p>
            <a:pPr>
              <a:lnSpc>
                <a:spcPct val="110000"/>
              </a:lnSpc>
            </a:pPr>
            <a:r>
              <a:rPr lang="en-CA" sz="2600" dirty="0">
                <a:latin typeface="+mj-lt"/>
              </a:rPr>
              <a:t>Strongly agree</a:t>
            </a:r>
            <a:endParaRPr lang="en-US" sz="2600" dirty="0">
              <a:latin typeface="+mj-lt"/>
            </a:endParaRPr>
          </a:p>
          <a:p>
            <a:pPr marL="0" indent="0">
              <a:buNone/>
            </a:pPr>
            <a:endParaRPr lang="en-US" sz="2400" dirty="0">
              <a:latin typeface="+mj-lt"/>
            </a:endParaRPr>
          </a:p>
        </p:txBody>
      </p:sp>
    </p:spTree>
    <p:extLst>
      <p:ext uri="{BB962C8B-B14F-4D97-AF65-F5344CB8AC3E}">
        <p14:creationId xmlns:p14="http://schemas.microsoft.com/office/powerpoint/2010/main" val="5415418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400" dirty="0"/>
              <a:t>To what extent do you agree with the fundamental intention of the SPI for </a:t>
            </a:r>
            <a:r>
              <a:rPr lang="en-CA" sz="2400" b="1" dirty="0"/>
              <a:t>Coastal Development</a:t>
            </a:r>
            <a:r>
              <a:rPr lang="en-CA" sz="2400" dirty="0"/>
              <a:t>? </a:t>
            </a:r>
            <a:endParaRPr lang="en-US" sz="2400" dirty="0"/>
          </a:p>
        </p:txBody>
      </p:sp>
      <p:sp>
        <p:nvSpPr>
          <p:cNvPr id="4" name="Content Placeholder 3"/>
          <p:cNvSpPr>
            <a:spLocks noGrp="1"/>
          </p:cNvSpPr>
          <p:nvPr>
            <p:ph sz="half" idx="2"/>
          </p:nvPr>
        </p:nvSpPr>
        <p:spPr/>
        <p:txBody>
          <a:bodyPr>
            <a:normAutofit fontScale="77500" lnSpcReduction="20000"/>
          </a:bodyPr>
          <a:lstStyle/>
          <a:p>
            <a:pPr>
              <a:lnSpc>
                <a:spcPct val="150000"/>
              </a:lnSpc>
            </a:pPr>
            <a:r>
              <a:rPr lang="en-US" dirty="0"/>
              <a:t>18. It is in the interest of the Province of New Brunswick to manage coastal areas to reduce impacts to coastal features, reduce the likelihood of threats to personal safety, maintain ecosystem components such as flora and fauna and minimize the cost of maintenance of public infrastructure.</a:t>
            </a:r>
          </a:p>
        </p:txBody>
      </p:sp>
      <p:sp>
        <p:nvSpPr>
          <p:cNvPr id="10" name="Content Placeholder 2"/>
          <p:cNvSpPr txBox="1">
            <a:spLocks noGrp="1"/>
          </p:cNvSpPr>
          <p:nvPr>
            <p:ph sz="half"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200" dirty="0">
                <a:latin typeface="+mj-lt"/>
              </a:rPr>
              <a:t>Strongly disagree</a:t>
            </a:r>
            <a:endParaRPr lang="en-US" sz="2200" dirty="0">
              <a:latin typeface="+mj-lt"/>
            </a:endParaRPr>
          </a:p>
          <a:p>
            <a:r>
              <a:rPr lang="en-CA" sz="2200" dirty="0">
                <a:latin typeface="+mj-lt"/>
              </a:rPr>
              <a:t>Disagree</a:t>
            </a:r>
            <a:endParaRPr lang="en-US" sz="2200" dirty="0">
              <a:latin typeface="+mj-lt"/>
            </a:endParaRPr>
          </a:p>
          <a:p>
            <a:r>
              <a:rPr lang="en-CA" sz="2200" dirty="0">
                <a:latin typeface="+mj-lt"/>
              </a:rPr>
              <a:t>Neither agree nor disagree</a:t>
            </a:r>
            <a:endParaRPr lang="en-US" sz="2200" dirty="0">
              <a:latin typeface="+mj-lt"/>
            </a:endParaRPr>
          </a:p>
          <a:p>
            <a:r>
              <a:rPr lang="en-CA" sz="2200" dirty="0">
                <a:latin typeface="+mj-lt"/>
              </a:rPr>
              <a:t>Agree</a:t>
            </a:r>
            <a:endParaRPr lang="en-US" sz="2200" dirty="0">
              <a:latin typeface="+mj-lt"/>
            </a:endParaRPr>
          </a:p>
          <a:p>
            <a:r>
              <a:rPr lang="en-CA" sz="2200" dirty="0">
                <a:latin typeface="+mj-lt"/>
              </a:rPr>
              <a:t>Strongly agree</a:t>
            </a:r>
            <a:endParaRPr lang="en-US" sz="2200" dirty="0">
              <a:latin typeface="+mj-lt"/>
            </a:endParaRPr>
          </a:p>
          <a:p>
            <a:pPr marL="0" indent="0">
              <a:buNone/>
            </a:pPr>
            <a:endParaRPr lang="en-US" sz="2400" dirty="0">
              <a:latin typeface="+mj-lt"/>
            </a:endParaRPr>
          </a:p>
        </p:txBody>
      </p:sp>
    </p:spTree>
    <p:extLst>
      <p:ext uri="{BB962C8B-B14F-4D97-AF65-F5344CB8AC3E}">
        <p14:creationId xmlns:p14="http://schemas.microsoft.com/office/powerpoint/2010/main" val="6582273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400" dirty="0"/>
              <a:t>To what extent do you agree with the fundamental intention of the SPI for </a:t>
            </a:r>
            <a:r>
              <a:rPr lang="en-CA" sz="2400" b="1" dirty="0"/>
              <a:t>Infrastructure Investment and Transportation Planning? </a:t>
            </a:r>
            <a:endParaRPr lang="en-US" sz="2400" b="1" dirty="0"/>
          </a:p>
        </p:txBody>
      </p:sp>
      <p:sp>
        <p:nvSpPr>
          <p:cNvPr id="4" name="Content Placeholder 3"/>
          <p:cNvSpPr>
            <a:spLocks noGrp="1"/>
          </p:cNvSpPr>
          <p:nvPr>
            <p:ph sz="half" idx="2"/>
          </p:nvPr>
        </p:nvSpPr>
        <p:spPr/>
        <p:txBody>
          <a:bodyPr>
            <a:normAutofit fontScale="77500" lnSpcReduction="20000"/>
          </a:bodyPr>
          <a:lstStyle/>
          <a:p>
            <a:pPr>
              <a:lnSpc>
                <a:spcPct val="160000"/>
              </a:lnSpc>
            </a:pPr>
            <a:r>
              <a:rPr lang="en-US" dirty="0"/>
              <a:t>19. It is in the interest of the Province of New Brunswick to provide, maintain and manage a safe, reliable and efficient road network and to promote efficient and sustainable water and wastewater systems in support of provincial economic and social development objectives.</a:t>
            </a:r>
          </a:p>
        </p:txBody>
      </p:sp>
      <p:sp>
        <p:nvSpPr>
          <p:cNvPr id="9" name="Content Placeholder 2"/>
          <p:cNvSpPr txBox="1">
            <a:spLocks noGrp="1"/>
          </p:cNvSpPr>
          <p:nvPr>
            <p:ph sz="half"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200" dirty="0">
                <a:latin typeface="+mj-lt"/>
              </a:rPr>
              <a:t>Strongly disagree</a:t>
            </a:r>
            <a:endParaRPr lang="en-US" sz="2200" dirty="0">
              <a:latin typeface="+mj-lt"/>
            </a:endParaRPr>
          </a:p>
          <a:p>
            <a:r>
              <a:rPr lang="en-CA" sz="2200" dirty="0">
                <a:latin typeface="+mj-lt"/>
              </a:rPr>
              <a:t>Disagree</a:t>
            </a:r>
            <a:endParaRPr lang="en-US" sz="2200" dirty="0">
              <a:latin typeface="+mj-lt"/>
            </a:endParaRPr>
          </a:p>
          <a:p>
            <a:r>
              <a:rPr lang="en-CA" sz="2200" dirty="0">
                <a:latin typeface="+mj-lt"/>
              </a:rPr>
              <a:t>Neither agree nor disagree</a:t>
            </a:r>
            <a:endParaRPr lang="en-US" sz="2200" dirty="0">
              <a:latin typeface="+mj-lt"/>
            </a:endParaRPr>
          </a:p>
          <a:p>
            <a:r>
              <a:rPr lang="en-CA" sz="2200" dirty="0">
                <a:latin typeface="+mj-lt"/>
              </a:rPr>
              <a:t>Agree</a:t>
            </a:r>
            <a:endParaRPr lang="en-US" sz="2200" dirty="0">
              <a:latin typeface="+mj-lt"/>
            </a:endParaRPr>
          </a:p>
          <a:p>
            <a:r>
              <a:rPr lang="en-CA" sz="2200" dirty="0">
                <a:latin typeface="+mj-lt"/>
              </a:rPr>
              <a:t>Strongly agree</a:t>
            </a:r>
            <a:endParaRPr lang="en-US" sz="2200" dirty="0">
              <a:latin typeface="+mj-lt"/>
            </a:endParaRPr>
          </a:p>
          <a:p>
            <a:pPr marL="0" indent="0">
              <a:buNone/>
            </a:pPr>
            <a:endParaRPr lang="en-US" sz="2200" dirty="0">
              <a:latin typeface="+mj-lt"/>
            </a:endParaRPr>
          </a:p>
        </p:txBody>
      </p:sp>
    </p:spTree>
    <p:extLst>
      <p:ext uri="{BB962C8B-B14F-4D97-AF65-F5344CB8AC3E}">
        <p14:creationId xmlns:p14="http://schemas.microsoft.com/office/powerpoint/2010/main" val="11393939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the relative priority of one SPI over another?</a:t>
            </a:r>
          </a:p>
        </p:txBody>
      </p:sp>
    </p:spTree>
    <p:extLst>
      <p:ext uri="{BB962C8B-B14F-4D97-AF65-F5344CB8AC3E}">
        <p14:creationId xmlns:p14="http://schemas.microsoft.com/office/powerpoint/2010/main" val="6832440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8" y="877510"/>
            <a:ext cx="10515601" cy="1163638"/>
          </a:xfrm>
        </p:spPr>
        <p:txBody>
          <a:bodyPr>
            <a:noAutofit/>
          </a:bodyPr>
          <a:lstStyle/>
          <a:p>
            <a:r>
              <a:rPr lang="en-US" sz="2400" dirty="0"/>
              <a:t>20. Please rank the SPIs in order of priority</a:t>
            </a:r>
          </a:p>
        </p:txBody>
      </p:sp>
      <p:sp>
        <p:nvSpPr>
          <p:cNvPr id="3" name="Content Placeholder 2"/>
          <p:cNvSpPr>
            <a:spLocks noGrp="1"/>
          </p:cNvSpPr>
          <p:nvPr>
            <p:ph sz="half" idx="1"/>
          </p:nvPr>
        </p:nvSpPr>
        <p:spPr>
          <a:xfrm>
            <a:off x="838198" y="2271947"/>
            <a:ext cx="10515601" cy="3457576"/>
          </a:xfrm>
        </p:spPr>
        <p:txBody>
          <a:bodyPr>
            <a:noAutofit/>
          </a:bodyPr>
          <a:lstStyle/>
          <a:p>
            <a:r>
              <a:rPr lang="en-CA" sz="2400" dirty="0"/>
              <a:t>Climate Change Adaptation</a:t>
            </a:r>
            <a:endParaRPr lang="en-US" sz="2400" dirty="0"/>
          </a:p>
          <a:p>
            <a:r>
              <a:rPr lang="en-US" sz="2400" dirty="0"/>
              <a:t>Coastal Development </a:t>
            </a:r>
          </a:p>
          <a:p>
            <a:r>
              <a:rPr lang="en-US" sz="2400" dirty="0"/>
              <a:t>Floodplain Development </a:t>
            </a:r>
          </a:p>
          <a:p>
            <a:r>
              <a:rPr lang="en-US" sz="2400" dirty="0"/>
              <a:t>Health and the Built Environment </a:t>
            </a:r>
          </a:p>
          <a:p>
            <a:r>
              <a:rPr lang="en-US" sz="2400" dirty="0"/>
              <a:t>Infrastructure Investment and Transportation Planning</a:t>
            </a:r>
          </a:p>
          <a:p>
            <a:pPr marL="0" indent="0">
              <a:buNone/>
            </a:pPr>
            <a:r>
              <a:rPr lang="en-US" sz="2400" dirty="0"/>
              <a:t> </a:t>
            </a:r>
          </a:p>
          <a:p>
            <a:pPr marL="0" indent="0">
              <a:buNone/>
            </a:pPr>
            <a:endParaRPr lang="en-US" sz="2400" dirty="0">
              <a:latin typeface="+mj-lt"/>
            </a:endParaRPr>
          </a:p>
        </p:txBody>
      </p:sp>
    </p:spTree>
    <p:extLst>
      <p:ext uri="{BB962C8B-B14F-4D97-AF65-F5344CB8AC3E}">
        <p14:creationId xmlns:p14="http://schemas.microsoft.com/office/powerpoint/2010/main" val="688309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804" y="227681"/>
            <a:ext cx="7601295" cy="1272854"/>
          </a:xfrm>
        </p:spPr>
        <p:txBody>
          <a:bodyPr>
            <a:normAutofit fontScale="90000"/>
          </a:bodyPr>
          <a:lstStyle/>
          <a:p>
            <a:r>
              <a:rPr lang="en-CA" b="1" dirty="0">
                <a:solidFill>
                  <a:schemeClr val="tx1"/>
                </a:solidFill>
              </a:rPr>
              <a:t>Provincial Land Use Policies (PLUPs)</a:t>
            </a:r>
          </a:p>
        </p:txBody>
      </p:sp>
      <p:sp>
        <p:nvSpPr>
          <p:cNvPr id="3" name="Content Placeholder 2"/>
          <p:cNvSpPr>
            <a:spLocks noGrp="1"/>
          </p:cNvSpPr>
          <p:nvPr>
            <p:ph idx="1"/>
          </p:nvPr>
        </p:nvSpPr>
        <p:spPr>
          <a:xfrm>
            <a:off x="1261241" y="1282890"/>
            <a:ext cx="9469821" cy="5336273"/>
          </a:xfrm>
        </p:spPr>
        <p:txBody>
          <a:bodyPr>
            <a:normAutofit/>
          </a:bodyPr>
          <a:lstStyle/>
          <a:p>
            <a:r>
              <a:rPr lang="en-US" altLang="en-US" dirty="0">
                <a:solidFill>
                  <a:schemeClr val="tx1"/>
                </a:solidFill>
              </a:rPr>
              <a:t>Manitoba’s ‘provincial interest statements’ in land use and development</a:t>
            </a:r>
          </a:p>
          <a:p>
            <a:r>
              <a:rPr lang="en-CA" dirty="0">
                <a:solidFill>
                  <a:schemeClr val="tx1"/>
                </a:solidFill>
              </a:rPr>
              <a:t>Adopted by Regulation – first Introduced in 1980</a:t>
            </a:r>
          </a:p>
          <a:p>
            <a:r>
              <a:rPr lang="en-CA" dirty="0">
                <a:solidFill>
                  <a:schemeClr val="tx1"/>
                </a:solidFill>
              </a:rPr>
              <a:t>Rewritten in 1994 to incorporate Principles of Sustainable Development</a:t>
            </a:r>
          </a:p>
          <a:p>
            <a:r>
              <a:rPr lang="en-CA" dirty="0">
                <a:solidFill>
                  <a:schemeClr val="tx1"/>
                </a:solidFill>
              </a:rPr>
              <a:t>Amended in 2005 to incorporate policies and setbacks for siting of livestock operations</a:t>
            </a:r>
          </a:p>
          <a:p>
            <a:r>
              <a:rPr lang="en-CA" dirty="0">
                <a:solidFill>
                  <a:schemeClr val="tx1"/>
                </a:solidFill>
              </a:rPr>
              <a:t>Rewritten in 2011 to modernize and strengthen policy content</a:t>
            </a:r>
          </a:p>
          <a:p>
            <a:r>
              <a:rPr lang="en-CA" dirty="0">
                <a:solidFill>
                  <a:schemeClr val="tx1"/>
                </a:solidFill>
              </a:rPr>
              <a:t>Serve as the policy framework for municipalities and the province when preparing, reviewing</a:t>
            </a:r>
            <a:r>
              <a:rPr lang="en-US" altLang="en-US" dirty="0">
                <a:solidFill>
                  <a:schemeClr val="tx1"/>
                </a:solidFill>
              </a:rPr>
              <a:t> and approving local development plan by-laws</a:t>
            </a:r>
            <a:endParaRPr lang="en-CA" dirty="0">
              <a:solidFill>
                <a:schemeClr val="tx1"/>
              </a:solidFill>
            </a:endParaRPr>
          </a:p>
        </p:txBody>
      </p:sp>
    </p:spTree>
    <p:extLst>
      <p:ext uri="{BB962C8B-B14F-4D97-AF65-F5344CB8AC3E}">
        <p14:creationId xmlns:p14="http://schemas.microsoft.com/office/powerpoint/2010/main" val="1059149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804" y="227681"/>
            <a:ext cx="7601295" cy="1272854"/>
          </a:xfrm>
        </p:spPr>
        <p:txBody>
          <a:bodyPr/>
          <a:lstStyle/>
          <a:p>
            <a:r>
              <a:rPr lang="en-CA" b="1" dirty="0">
                <a:solidFill>
                  <a:schemeClr val="tx1"/>
                </a:solidFill>
              </a:rPr>
              <a:t>Manitoba’s Planning Framework</a:t>
            </a:r>
          </a:p>
        </p:txBody>
      </p:sp>
      <p:sp>
        <p:nvSpPr>
          <p:cNvPr id="3" name="Content Placeholder 2"/>
          <p:cNvSpPr>
            <a:spLocks noGrp="1"/>
          </p:cNvSpPr>
          <p:nvPr>
            <p:ph idx="1"/>
          </p:nvPr>
        </p:nvSpPr>
        <p:spPr>
          <a:xfrm>
            <a:off x="2438400" y="1500535"/>
            <a:ext cx="7315200" cy="4416836"/>
          </a:xfrm>
        </p:spPr>
        <p:txBody>
          <a:bodyPr/>
          <a:lstStyle/>
          <a:p>
            <a:pPr marL="0" indent="0">
              <a:buNone/>
            </a:pPr>
            <a:endParaRPr lang="en-US" dirty="0"/>
          </a:p>
          <a:p>
            <a:endParaRPr lang="en-US" dirty="0"/>
          </a:p>
          <a:p>
            <a:endParaRPr lang="en-CA" dirty="0"/>
          </a:p>
        </p:txBody>
      </p:sp>
      <p:grpSp>
        <p:nvGrpSpPr>
          <p:cNvPr id="4" name="Group 3"/>
          <p:cNvGrpSpPr/>
          <p:nvPr/>
        </p:nvGrpSpPr>
        <p:grpSpPr>
          <a:xfrm>
            <a:off x="3029804" y="227681"/>
            <a:ext cx="8930184" cy="6346457"/>
            <a:chOff x="3402737" y="703180"/>
            <a:chExt cx="8333954" cy="5870957"/>
          </a:xfrm>
        </p:grpSpPr>
        <p:sp>
          <p:nvSpPr>
            <p:cNvPr id="5" name="Freeform 4"/>
            <p:cNvSpPr/>
            <p:nvPr/>
          </p:nvSpPr>
          <p:spPr>
            <a:xfrm>
              <a:off x="3993266" y="3692324"/>
              <a:ext cx="7697164" cy="2812648"/>
            </a:xfrm>
            <a:custGeom>
              <a:avLst/>
              <a:gdLst>
                <a:gd name="connsiteX0" fmla="*/ 2013995 w 7697164"/>
                <a:gd name="connsiteY0" fmla="*/ 0 h 2812648"/>
                <a:gd name="connsiteX1" fmla="*/ 1828800 w 7697164"/>
                <a:gd name="connsiteY1" fmla="*/ 127322 h 2812648"/>
                <a:gd name="connsiteX2" fmla="*/ 0 w 7697164"/>
                <a:gd name="connsiteY2" fmla="*/ 2812648 h 2812648"/>
                <a:gd name="connsiteX3" fmla="*/ 7697164 w 7697164"/>
                <a:gd name="connsiteY3" fmla="*/ 2812648 h 2812648"/>
                <a:gd name="connsiteX4" fmla="*/ 5833640 w 7697164"/>
                <a:gd name="connsiteY4" fmla="*/ 11575 h 2812648"/>
                <a:gd name="connsiteX5" fmla="*/ 2013995 w 7697164"/>
                <a:gd name="connsiteY5" fmla="*/ 0 h 2812648"/>
                <a:gd name="connsiteX0" fmla="*/ 2013995 w 7697164"/>
                <a:gd name="connsiteY0" fmla="*/ 0 h 2812648"/>
                <a:gd name="connsiteX1" fmla="*/ 1817225 w 7697164"/>
                <a:gd name="connsiteY1" fmla="*/ 81023 h 2812648"/>
                <a:gd name="connsiteX2" fmla="*/ 0 w 7697164"/>
                <a:gd name="connsiteY2" fmla="*/ 2812648 h 2812648"/>
                <a:gd name="connsiteX3" fmla="*/ 7697164 w 7697164"/>
                <a:gd name="connsiteY3" fmla="*/ 2812648 h 2812648"/>
                <a:gd name="connsiteX4" fmla="*/ 5833640 w 7697164"/>
                <a:gd name="connsiteY4" fmla="*/ 11575 h 2812648"/>
                <a:gd name="connsiteX5" fmla="*/ 2013995 w 7697164"/>
                <a:gd name="connsiteY5" fmla="*/ 0 h 281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7164" h="2812648">
                  <a:moveTo>
                    <a:pt x="2013995" y="0"/>
                  </a:moveTo>
                  <a:lnTo>
                    <a:pt x="1817225" y="81023"/>
                  </a:lnTo>
                  <a:lnTo>
                    <a:pt x="0" y="2812648"/>
                  </a:lnTo>
                  <a:lnTo>
                    <a:pt x="7697164" y="2812648"/>
                  </a:lnTo>
                  <a:lnTo>
                    <a:pt x="5833640" y="11575"/>
                  </a:lnTo>
                  <a:lnTo>
                    <a:pt x="2013995"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stretch>
              <a:fillRect/>
            </a:stretch>
          </p:blipFill>
          <p:spPr>
            <a:xfrm>
              <a:off x="3402737" y="703180"/>
              <a:ext cx="8333954" cy="5870957"/>
            </a:xfrm>
            <a:prstGeom prst="rect">
              <a:avLst/>
            </a:prstGeom>
          </p:spPr>
        </p:pic>
      </p:grpSp>
    </p:spTree>
    <p:extLst>
      <p:ext uri="{BB962C8B-B14F-4D97-AF65-F5344CB8AC3E}">
        <p14:creationId xmlns:p14="http://schemas.microsoft.com/office/powerpoint/2010/main" val="3742438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804" y="227681"/>
            <a:ext cx="7601295" cy="1272854"/>
          </a:xfrm>
        </p:spPr>
        <p:txBody>
          <a:bodyPr>
            <a:normAutofit fontScale="90000"/>
          </a:bodyPr>
          <a:lstStyle/>
          <a:p>
            <a:r>
              <a:rPr lang="en-CA" b="1" dirty="0">
                <a:solidFill>
                  <a:schemeClr val="tx1"/>
                </a:solidFill>
              </a:rPr>
              <a:t>Provincial Land Use Policies:</a:t>
            </a:r>
            <a:br>
              <a:rPr lang="en-CA" b="1" dirty="0">
                <a:solidFill>
                  <a:schemeClr val="tx1"/>
                </a:solidFill>
              </a:rPr>
            </a:br>
            <a:r>
              <a:rPr lang="en-CA" b="1" dirty="0">
                <a:solidFill>
                  <a:schemeClr val="tx1"/>
                </a:solidFill>
              </a:rPr>
              <a:t>Structure, Scope and Application</a:t>
            </a:r>
          </a:p>
        </p:txBody>
      </p:sp>
      <p:sp>
        <p:nvSpPr>
          <p:cNvPr id="3" name="Content Placeholder 2"/>
          <p:cNvSpPr>
            <a:spLocks noGrp="1"/>
          </p:cNvSpPr>
          <p:nvPr>
            <p:ph idx="1"/>
          </p:nvPr>
        </p:nvSpPr>
        <p:spPr>
          <a:xfrm>
            <a:off x="1842448" y="1624084"/>
            <a:ext cx="8447964" cy="5233916"/>
          </a:xfrm>
        </p:spPr>
        <p:txBody>
          <a:bodyPr>
            <a:normAutofit/>
          </a:bodyPr>
          <a:lstStyle/>
          <a:p>
            <a:r>
              <a:rPr lang="en-CA" dirty="0">
                <a:solidFill>
                  <a:schemeClr val="tx1"/>
                </a:solidFill>
              </a:rPr>
              <a:t>Nine policy areas, each with:</a:t>
            </a:r>
          </a:p>
          <a:p>
            <a:pPr lvl="1"/>
            <a:r>
              <a:rPr lang="en-CA" sz="2800" dirty="0">
                <a:solidFill>
                  <a:schemeClr val="tx1"/>
                </a:solidFill>
              </a:rPr>
              <a:t>Statement of provincial interest</a:t>
            </a:r>
          </a:p>
          <a:p>
            <a:pPr lvl="1"/>
            <a:r>
              <a:rPr lang="en-CA" sz="2800" dirty="0">
                <a:solidFill>
                  <a:schemeClr val="tx1"/>
                </a:solidFill>
              </a:rPr>
              <a:t>Statement of policy goals</a:t>
            </a:r>
          </a:p>
          <a:p>
            <a:pPr lvl="1"/>
            <a:r>
              <a:rPr lang="en-CA" sz="2800" dirty="0">
                <a:solidFill>
                  <a:schemeClr val="tx1"/>
                </a:solidFill>
              </a:rPr>
              <a:t>Series of land use policies</a:t>
            </a:r>
          </a:p>
          <a:p>
            <a:pPr marL="502920" lvl="1" indent="0">
              <a:buNone/>
            </a:pPr>
            <a:r>
              <a:rPr lang="en-CA" dirty="0">
                <a:solidFill>
                  <a:schemeClr val="tx1"/>
                </a:solidFill>
                <a:hlinkClick r:id="rId3"/>
              </a:rPr>
              <a:t>http://web2.gov.mb.ca/laws/regs/current/081.11.pdf</a:t>
            </a:r>
            <a:r>
              <a:rPr lang="en-CA" dirty="0">
                <a:solidFill>
                  <a:schemeClr val="tx1"/>
                </a:solidFill>
              </a:rPr>
              <a:t> </a:t>
            </a:r>
          </a:p>
          <a:p>
            <a:r>
              <a:rPr lang="en-CA" dirty="0">
                <a:solidFill>
                  <a:schemeClr val="tx1"/>
                </a:solidFill>
              </a:rPr>
              <a:t>List the background studies that should be done to guide the development plan preparation.</a:t>
            </a:r>
          </a:p>
          <a:p>
            <a:r>
              <a:rPr lang="en-CA" dirty="0">
                <a:solidFill>
                  <a:schemeClr val="tx1"/>
                </a:solidFill>
              </a:rPr>
              <a:t>PLUPs applied more diligently in high growth areas; with flexibility in areas experiencing slow growth or decline – intended to be applied to reflect local circumstances</a:t>
            </a:r>
          </a:p>
          <a:p>
            <a:pPr marL="502920" lvl="1" indent="0">
              <a:buNone/>
            </a:pPr>
            <a:endParaRPr lang="en-CA" dirty="0">
              <a:solidFill>
                <a:schemeClr val="tx1"/>
              </a:solidFill>
            </a:endParaRPr>
          </a:p>
        </p:txBody>
      </p:sp>
    </p:spTree>
    <p:extLst>
      <p:ext uri="{BB962C8B-B14F-4D97-AF65-F5344CB8AC3E}">
        <p14:creationId xmlns:p14="http://schemas.microsoft.com/office/powerpoint/2010/main" val="936632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804" y="227681"/>
            <a:ext cx="7601295" cy="1272854"/>
          </a:xfrm>
        </p:spPr>
        <p:txBody>
          <a:bodyPr>
            <a:normAutofit fontScale="90000"/>
          </a:bodyPr>
          <a:lstStyle/>
          <a:p>
            <a:r>
              <a:rPr lang="en-CA" b="1" dirty="0">
                <a:solidFill>
                  <a:schemeClr val="tx1"/>
                </a:solidFill>
              </a:rPr>
              <a:t>Provincial Land Use Policies:</a:t>
            </a:r>
            <a:br>
              <a:rPr lang="en-CA" b="1" dirty="0">
                <a:solidFill>
                  <a:schemeClr val="tx1"/>
                </a:solidFill>
              </a:rPr>
            </a:br>
            <a:r>
              <a:rPr lang="en-CA" b="1" dirty="0">
                <a:solidFill>
                  <a:schemeClr val="tx1"/>
                </a:solidFill>
              </a:rPr>
              <a:t>Nine Policy Areas</a:t>
            </a:r>
          </a:p>
        </p:txBody>
      </p:sp>
      <p:sp>
        <p:nvSpPr>
          <p:cNvPr id="3" name="Content Placeholder 2"/>
          <p:cNvSpPr>
            <a:spLocks noGrp="1"/>
          </p:cNvSpPr>
          <p:nvPr>
            <p:ph idx="1"/>
          </p:nvPr>
        </p:nvSpPr>
        <p:spPr>
          <a:xfrm>
            <a:off x="1842448" y="1282890"/>
            <a:ext cx="8447964" cy="5575110"/>
          </a:xfrm>
        </p:spPr>
        <p:txBody>
          <a:bodyPr>
            <a:normAutofit/>
          </a:bodyPr>
          <a:lstStyle/>
          <a:p>
            <a:pPr marL="609600" indent="-609600">
              <a:buFontTx/>
              <a:buAutoNum type="arabicPeriod"/>
            </a:pPr>
            <a:r>
              <a:rPr lang="en-US" altLang="en-US" dirty="0">
                <a:solidFill>
                  <a:schemeClr val="tx1"/>
                </a:solidFill>
              </a:rPr>
              <a:t>General Development</a:t>
            </a:r>
          </a:p>
          <a:p>
            <a:pPr marL="609600" indent="-609600">
              <a:buFontTx/>
              <a:buAutoNum type="arabicPeriod"/>
            </a:pPr>
            <a:r>
              <a:rPr lang="en-US" altLang="en-US" dirty="0">
                <a:solidFill>
                  <a:schemeClr val="tx1"/>
                </a:solidFill>
              </a:rPr>
              <a:t>Settlement Areas</a:t>
            </a:r>
          </a:p>
          <a:p>
            <a:pPr marL="609600" indent="-609600">
              <a:buFontTx/>
              <a:buAutoNum type="arabicPeriod"/>
            </a:pPr>
            <a:r>
              <a:rPr lang="en-US" altLang="en-US" dirty="0">
                <a:solidFill>
                  <a:schemeClr val="tx1"/>
                </a:solidFill>
              </a:rPr>
              <a:t>Agriculture</a:t>
            </a:r>
          </a:p>
          <a:p>
            <a:pPr marL="609600" indent="-609600">
              <a:buFontTx/>
              <a:buAutoNum type="arabicPeriod"/>
            </a:pPr>
            <a:r>
              <a:rPr lang="en-US" altLang="en-US" dirty="0">
                <a:solidFill>
                  <a:schemeClr val="tx1"/>
                </a:solidFill>
              </a:rPr>
              <a:t>Natural Lands, Renewable Resources, Heritage &amp; Recreation</a:t>
            </a:r>
          </a:p>
          <a:p>
            <a:pPr marL="609600" indent="-609600">
              <a:buFontTx/>
              <a:buAutoNum type="arabicPeriod"/>
            </a:pPr>
            <a:r>
              <a:rPr lang="en-US" altLang="en-US" dirty="0">
                <a:solidFill>
                  <a:schemeClr val="tx1"/>
                </a:solidFill>
              </a:rPr>
              <a:t>Water</a:t>
            </a:r>
          </a:p>
          <a:p>
            <a:pPr marL="609600" indent="-609600">
              <a:buFontTx/>
              <a:buAutoNum type="arabicPeriod"/>
            </a:pPr>
            <a:r>
              <a:rPr lang="en-US" altLang="en-US" dirty="0">
                <a:solidFill>
                  <a:schemeClr val="tx1"/>
                </a:solidFill>
              </a:rPr>
              <a:t>Infrastructure</a:t>
            </a:r>
          </a:p>
          <a:p>
            <a:pPr marL="609600" indent="-609600">
              <a:buFontTx/>
              <a:buAutoNum type="arabicPeriod"/>
            </a:pPr>
            <a:r>
              <a:rPr lang="en-US" altLang="en-US" dirty="0">
                <a:solidFill>
                  <a:schemeClr val="tx1"/>
                </a:solidFill>
              </a:rPr>
              <a:t>Transportation</a:t>
            </a:r>
          </a:p>
          <a:p>
            <a:pPr marL="609600" indent="-609600">
              <a:buFontTx/>
              <a:buAutoNum type="arabicPeriod"/>
            </a:pPr>
            <a:r>
              <a:rPr lang="en-US" altLang="en-US" dirty="0">
                <a:solidFill>
                  <a:schemeClr val="tx1"/>
                </a:solidFill>
              </a:rPr>
              <a:t>Mineral Resources</a:t>
            </a:r>
          </a:p>
          <a:p>
            <a:pPr marL="609600" indent="-609600">
              <a:buFontTx/>
              <a:buAutoNum type="arabicPeriod"/>
            </a:pPr>
            <a:r>
              <a:rPr lang="en-US" altLang="en-US" dirty="0">
                <a:solidFill>
                  <a:schemeClr val="tx1"/>
                </a:solidFill>
              </a:rPr>
              <a:t>Capital Region</a:t>
            </a:r>
          </a:p>
        </p:txBody>
      </p:sp>
    </p:spTree>
    <p:extLst>
      <p:ext uri="{BB962C8B-B14F-4D97-AF65-F5344CB8AC3E}">
        <p14:creationId xmlns:p14="http://schemas.microsoft.com/office/powerpoint/2010/main" val="2060119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804" y="227680"/>
            <a:ext cx="7601295" cy="1805835"/>
          </a:xfrm>
        </p:spPr>
        <p:txBody>
          <a:bodyPr/>
          <a:lstStyle/>
          <a:p>
            <a:r>
              <a:rPr lang="en-CA" b="1" dirty="0">
                <a:solidFill>
                  <a:schemeClr val="tx1"/>
                </a:solidFill>
              </a:rPr>
              <a:t>Provincial Land Use Policies:</a:t>
            </a:r>
            <a:br>
              <a:rPr lang="en-CA" b="1" dirty="0">
                <a:solidFill>
                  <a:schemeClr val="tx1"/>
                </a:solidFill>
              </a:rPr>
            </a:br>
            <a:br>
              <a:rPr lang="en-CA" b="1" dirty="0">
                <a:solidFill>
                  <a:schemeClr val="tx1"/>
                </a:solidFill>
              </a:rPr>
            </a:br>
            <a:r>
              <a:rPr lang="en-CA" sz="3200" b="1" dirty="0">
                <a:solidFill>
                  <a:schemeClr val="tx1"/>
                </a:solidFill>
              </a:rPr>
              <a:t>1. General Development</a:t>
            </a:r>
          </a:p>
        </p:txBody>
      </p:sp>
      <p:sp>
        <p:nvSpPr>
          <p:cNvPr id="3" name="Content Placeholder 2"/>
          <p:cNvSpPr>
            <a:spLocks noGrp="1"/>
          </p:cNvSpPr>
          <p:nvPr>
            <p:ph idx="1"/>
          </p:nvPr>
        </p:nvSpPr>
        <p:spPr>
          <a:xfrm>
            <a:off x="1250731" y="2033515"/>
            <a:ext cx="9259614" cy="5575110"/>
          </a:xfrm>
        </p:spPr>
        <p:txBody>
          <a:bodyPr>
            <a:normAutofit/>
          </a:bodyPr>
          <a:lstStyle/>
          <a:p>
            <a:r>
              <a:rPr lang="en-US" altLang="en-US" dirty="0">
                <a:solidFill>
                  <a:schemeClr val="tx1"/>
                </a:solidFill>
              </a:rPr>
              <a:t>Provides general policy direction to all land uses and development – regardless of type, location or scale.</a:t>
            </a:r>
          </a:p>
          <a:p>
            <a:r>
              <a:rPr lang="en-US" altLang="en-US" dirty="0">
                <a:solidFill>
                  <a:schemeClr val="tx1"/>
                </a:solidFill>
              </a:rPr>
              <a:t>Four sections with policies built on the fundamentals of sound planning:</a:t>
            </a:r>
          </a:p>
          <a:p>
            <a:pPr marL="1017270" lvl="1" indent="-514350">
              <a:buFont typeface="+mj-lt"/>
              <a:buAutoNum type="arabicPeriod"/>
            </a:pPr>
            <a:r>
              <a:rPr lang="en-US" altLang="en-US" sz="2800" dirty="0">
                <a:solidFill>
                  <a:schemeClr val="tx1"/>
                </a:solidFill>
              </a:rPr>
              <a:t>Protecting people, property &amp; investment </a:t>
            </a:r>
          </a:p>
          <a:p>
            <a:pPr marL="1017270" lvl="1" indent="-514350">
              <a:buFont typeface="+mj-lt"/>
              <a:buAutoNum type="arabicPeriod"/>
            </a:pPr>
            <a:r>
              <a:rPr lang="en-US" altLang="en-US" sz="2800" dirty="0">
                <a:solidFill>
                  <a:schemeClr val="tx1"/>
                </a:solidFill>
              </a:rPr>
              <a:t>Ensuring compatibility between uses</a:t>
            </a:r>
          </a:p>
          <a:p>
            <a:pPr marL="1017270" lvl="1" indent="-514350">
              <a:buFont typeface="+mj-lt"/>
              <a:buAutoNum type="arabicPeriod"/>
            </a:pPr>
            <a:r>
              <a:rPr lang="en-US" altLang="en-US" sz="2800" dirty="0">
                <a:solidFill>
                  <a:schemeClr val="tx1"/>
                </a:solidFill>
              </a:rPr>
              <a:t>Integrating public services</a:t>
            </a:r>
          </a:p>
          <a:p>
            <a:pPr marL="1017270" lvl="1" indent="-514350">
              <a:buFont typeface="+mj-lt"/>
              <a:buAutoNum type="arabicPeriod"/>
            </a:pPr>
            <a:r>
              <a:rPr lang="en-US" altLang="en-US" sz="2800" dirty="0">
                <a:solidFill>
                  <a:schemeClr val="tx1"/>
                </a:solidFill>
              </a:rPr>
              <a:t>Promoting sustainable development.</a:t>
            </a:r>
          </a:p>
        </p:txBody>
      </p:sp>
    </p:spTree>
    <p:extLst>
      <p:ext uri="{BB962C8B-B14F-4D97-AF65-F5344CB8AC3E}">
        <p14:creationId xmlns:p14="http://schemas.microsoft.com/office/powerpoint/2010/main" val="3663013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3382</TotalTime>
  <Words>2144</Words>
  <Application>Microsoft Office PowerPoint</Application>
  <PresentationFormat>Widescreen</PresentationFormat>
  <Paragraphs>275</Paragraphs>
  <Slides>44</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44</vt:i4>
      </vt:variant>
    </vt:vector>
  </HeadingPairs>
  <TitlesOfParts>
    <vt:vector size="50" baseType="lpstr">
      <vt:lpstr>Arial</vt:lpstr>
      <vt:lpstr>Calibri</vt:lpstr>
      <vt:lpstr>Calibri Light</vt:lpstr>
      <vt:lpstr>Wingdings 2</vt:lpstr>
      <vt:lpstr>Office Theme</vt:lpstr>
      <vt:lpstr>Custom Design</vt:lpstr>
      <vt:lpstr>Statements of Provincial Interest: The Manitoba Experience  New Brunswick Association of Planners  Future Focus Symposium  Fredericton, NB February 1, 2018 </vt:lpstr>
      <vt:lpstr>Overview:</vt:lpstr>
      <vt:lpstr>PowerPoint Presentation</vt:lpstr>
      <vt:lpstr>History of Planning in Manitoba</vt:lpstr>
      <vt:lpstr>Provincial Land Use Policies (PLUPs)</vt:lpstr>
      <vt:lpstr>Manitoba’s Planning Framework</vt:lpstr>
      <vt:lpstr>Provincial Land Use Policies: Structure, Scope and Application</vt:lpstr>
      <vt:lpstr>Provincial Land Use Policies: Nine Policy Areas</vt:lpstr>
      <vt:lpstr>Provincial Land Use Policies:  1. General Development</vt:lpstr>
      <vt:lpstr>Provincial Land Use Policies:  2. Settlement Areas</vt:lpstr>
      <vt:lpstr>Provincial Land Use Policies:  3. Agriculture </vt:lpstr>
      <vt:lpstr>Provincial Land Use Policies:  4. Renewable Resources, Heritage &amp; Recreation </vt:lpstr>
      <vt:lpstr>Provincial Land Use Policies:  5. Water </vt:lpstr>
      <vt:lpstr>Provincial Land Use Policies:  6. Infrastructure</vt:lpstr>
      <vt:lpstr>Provincial Land Use Policies:  7. Transportation</vt:lpstr>
      <vt:lpstr>Provincial Land Use Policies:  8. Mineral Resources</vt:lpstr>
      <vt:lpstr>Provincial Land Use Policies:  9. Capital Region</vt:lpstr>
      <vt:lpstr>Provincial Land Use Policies: Subsequent Resource Guides</vt:lpstr>
      <vt:lpstr>What’s working?</vt:lpstr>
      <vt:lpstr>Thank you!</vt:lpstr>
      <vt:lpstr>Panel Discussion</vt:lpstr>
      <vt:lpstr>To what extent do you agree with the underlying principles that are the basis for creating the five SPIs?</vt:lpstr>
      <vt:lpstr>To what extent do you agree with the underlying principles that are the basis for creating an SPI for Climate Change Adaptation?</vt:lpstr>
      <vt:lpstr>To what extent do you agree with the underlying principles that are the basis for creating an SPI for Climate Change Adaptation?</vt:lpstr>
      <vt:lpstr>To what extent do you agree with the underlying principles that are the basis for creating an SPI for Floodplain Development?</vt:lpstr>
      <vt:lpstr>To what extent do you agree with the underlying principles that are the basis for creating an SPI for Floodplain Development?</vt:lpstr>
      <vt:lpstr>To what extent do you agree with the underlying principles that are the basis for creating an SPI for Floodplain Development?</vt:lpstr>
      <vt:lpstr>To what extent do you agree with the underlying principles that are the basis for creating an SPI for Health and the Built Environment ?</vt:lpstr>
      <vt:lpstr>To what extent do you agree with the underlying principles that are the basis for creating an SPI for Health and the Built Environment ?</vt:lpstr>
      <vt:lpstr>To what extent do you agree with the underlying principles that are the basis for creating an SPI for Health and the Built Environment ?</vt:lpstr>
      <vt:lpstr>To what extent do you agree with the underlying principles that are the basis for creating an SPI for Coastal Development?</vt:lpstr>
      <vt:lpstr>To what extent do you agree with the underlying principles that are the basis for creating an SPI for Coastal Development?</vt:lpstr>
      <vt:lpstr>To what extent do you agree with the underlying principles that are the basis for creating an SPI for Coastal Development?</vt:lpstr>
      <vt:lpstr>To what extent do you agree with the underlying principles that are the basis for creating an SPI for Infrastructure Investment and Transportation Planning?</vt:lpstr>
      <vt:lpstr>To what extent do you agree with the underlying principles that are the basis for creating an SPI for Infrastructure Investment and Transportation Planning?</vt:lpstr>
      <vt:lpstr>To what extent do you agree with this underlying principle that is the basis for creating an SPI for Infrastructure Investment and Transportation Planning?</vt:lpstr>
      <vt:lpstr>To what extent do you agree with the fundamental intention of the SPIs?</vt:lpstr>
      <vt:lpstr>To what extent do you agree with the fundamental intention of the SPI on Climate Change Adaptation? </vt:lpstr>
      <vt:lpstr>To what extent do you agree with the fundamental intention of the SPI on Floodplain Development? </vt:lpstr>
      <vt:lpstr>To what extent do you agree with the fundamental intention of the SPI on Health and the Built Environment? </vt:lpstr>
      <vt:lpstr>To what extent do you agree with the fundamental intention of the SPI for Coastal Development? </vt:lpstr>
      <vt:lpstr>To what extent do you agree with the fundamental intention of the SPI for Infrastructure Investment and Transportation Planning? </vt:lpstr>
      <vt:lpstr>What is the relative priority of one SPI over another?</vt:lpstr>
      <vt:lpstr>20. Please rank the SPIs in order of priority</vt:lpstr>
    </vt:vector>
  </TitlesOfParts>
  <Company>Government of Manitoba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and Regional Planning  Web GIS</dc:title>
  <dc:creator>gmelnychuk</dc:creator>
  <cp:lastModifiedBy>Michelle MacDonald</cp:lastModifiedBy>
  <cp:revision>143</cp:revision>
  <cp:lastPrinted>2018-01-25T15:41:38Z</cp:lastPrinted>
  <dcterms:created xsi:type="dcterms:W3CDTF">2017-05-29T15:34:34Z</dcterms:created>
  <dcterms:modified xsi:type="dcterms:W3CDTF">2019-07-25T18:00:45Z</dcterms:modified>
</cp:coreProperties>
</file>