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 id="2147483864" r:id="rId2"/>
  </p:sldMasterIdLst>
  <p:notesMasterIdLst>
    <p:notesMasterId r:id="rId47"/>
  </p:notesMasterIdLst>
  <p:handoutMasterIdLst>
    <p:handoutMasterId r:id="rId48"/>
  </p:handoutMasterIdLst>
  <p:sldIdLst>
    <p:sldId id="256" r:id="rId3"/>
    <p:sldId id="273" r:id="rId4"/>
    <p:sldId id="275" r:id="rId5"/>
    <p:sldId id="257" r:id="rId6"/>
    <p:sldId id="265" r:id="rId7"/>
    <p:sldId id="283" r:id="rId8"/>
    <p:sldId id="266" r:id="rId9"/>
    <p:sldId id="267" r:id="rId10"/>
    <p:sldId id="269" r:id="rId11"/>
    <p:sldId id="270" r:id="rId12"/>
    <p:sldId id="271" r:id="rId13"/>
    <p:sldId id="276" r:id="rId14"/>
    <p:sldId id="277" r:id="rId15"/>
    <p:sldId id="278" r:id="rId16"/>
    <p:sldId id="279" r:id="rId17"/>
    <p:sldId id="280" r:id="rId18"/>
    <p:sldId id="281" r:id="rId19"/>
    <p:sldId id="268" r:id="rId20"/>
    <p:sldId id="272" r:id="rId21"/>
    <p:sldId id="282"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rant Melnychuk" id="{4C46E6F0-1FF6-8C48-A632-847885A014E2}">
          <p14:sldIdLst>
            <p14:sldId id="256"/>
            <p14:sldId id="273"/>
            <p14:sldId id="275"/>
            <p14:sldId id="257"/>
            <p14:sldId id="265"/>
            <p14:sldId id="283"/>
            <p14:sldId id="266"/>
            <p14:sldId id="267"/>
            <p14:sldId id="269"/>
            <p14:sldId id="270"/>
            <p14:sldId id="271"/>
            <p14:sldId id="276"/>
            <p14:sldId id="277"/>
            <p14:sldId id="278"/>
            <p14:sldId id="279"/>
            <p14:sldId id="280"/>
            <p14:sldId id="281"/>
            <p14:sldId id="268"/>
            <p14:sldId id="272"/>
            <p14:sldId id="282"/>
          </p14:sldIdLst>
        </p14:section>
        <p14:section name="Panel Discussion" id="{AD5B5052-9B98-BD4A-8514-3E7A7EA0707E}">
          <p14:sldIdLst>
            <p14:sldId id="284"/>
          </p14:sldIdLst>
        </p14:section>
        <p14:section name="Feedback Session" id="{9925C9A4-B655-DA48-93C6-19E6D2DD2BF3}">
          <p14:sldIdLst>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35" autoAdjust="0"/>
    <p:restoredTop sz="83929" autoAdjust="0"/>
  </p:normalViewPr>
  <p:slideViewPr>
    <p:cSldViewPr snapToGrid="0">
      <p:cViewPr varScale="1">
        <p:scale>
          <a:sx n="52" d="100"/>
          <a:sy n="52" d="100"/>
        </p:scale>
        <p:origin x="674" y="24"/>
      </p:cViewPr>
      <p:guideLst/>
    </p:cSldViewPr>
  </p:slideViewPr>
  <p:outlineViewPr>
    <p:cViewPr>
      <p:scale>
        <a:sx n="33" d="100"/>
        <a:sy n="33" d="100"/>
      </p:scale>
      <p:origin x="0" y="-39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0A929B5-0BA6-4EAE-82A0-CB83DB15A447}" type="datetimeFigureOut">
              <a:rPr lang="en-CA" smtClean="0"/>
              <a:t>2019-07-25</a:t>
            </a:fld>
            <a:endParaRPr lang="en-CA"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E3F8E54-BA15-440B-A170-762752554285}" type="slidenum">
              <a:rPr lang="en-CA" smtClean="0"/>
              <a:t>‹#›</a:t>
            </a:fld>
            <a:endParaRPr lang="en-CA" dirty="0"/>
          </a:p>
        </p:txBody>
      </p:sp>
    </p:spTree>
    <p:extLst>
      <p:ext uri="{BB962C8B-B14F-4D97-AF65-F5344CB8AC3E}">
        <p14:creationId xmlns:p14="http://schemas.microsoft.com/office/powerpoint/2010/main" val="170129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0DDB05-B632-42FD-8C1D-8CD7178F47A4}" type="datetimeFigureOut">
              <a:rPr lang="en-CA" smtClean="0"/>
              <a:t>2019-07-25</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333538-1FB1-4B6C-9897-F4D0A6CADC87}" type="slidenum">
              <a:rPr lang="en-CA" smtClean="0"/>
              <a:t>‹#›</a:t>
            </a:fld>
            <a:endParaRPr lang="en-CA" dirty="0"/>
          </a:p>
        </p:txBody>
      </p:sp>
    </p:spTree>
    <p:extLst>
      <p:ext uri="{BB962C8B-B14F-4D97-AF65-F5344CB8AC3E}">
        <p14:creationId xmlns:p14="http://schemas.microsoft.com/office/powerpoint/2010/main" val="304119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a:t>
            </a:fld>
            <a:endParaRPr lang="en-CA" dirty="0"/>
          </a:p>
        </p:txBody>
      </p:sp>
    </p:spTree>
    <p:extLst>
      <p:ext uri="{BB962C8B-B14F-4D97-AF65-F5344CB8AC3E}">
        <p14:creationId xmlns:p14="http://schemas.microsoft.com/office/powerpoint/2010/main" val="3332884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14</a:t>
            </a:fld>
            <a:endParaRPr lang="en-CA" dirty="0"/>
          </a:p>
        </p:txBody>
      </p:sp>
    </p:spTree>
    <p:extLst>
      <p:ext uri="{BB962C8B-B14F-4D97-AF65-F5344CB8AC3E}">
        <p14:creationId xmlns:p14="http://schemas.microsoft.com/office/powerpoint/2010/main" val="1218823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15</a:t>
            </a:fld>
            <a:endParaRPr lang="en-CA" dirty="0"/>
          </a:p>
        </p:txBody>
      </p:sp>
    </p:spTree>
    <p:extLst>
      <p:ext uri="{BB962C8B-B14F-4D97-AF65-F5344CB8AC3E}">
        <p14:creationId xmlns:p14="http://schemas.microsoft.com/office/powerpoint/2010/main" val="521550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16</a:t>
            </a:fld>
            <a:endParaRPr lang="en-CA" dirty="0"/>
          </a:p>
        </p:txBody>
      </p:sp>
    </p:spTree>
    <p:extLst>
      <p:ext uri="{BB962C8B-B14F-4D97-AF65-F5344CB8AC3E}">
        <p14:creationId xmlns:p14="http://schemas.microsoft.com/office/powerpoint/2010/main" val="2398633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17</a:t>
            </a:fld>
            <a:endParaRPr lang="en-CA" dirty="0"/>
          </a:p>
        </p:txBody>
      </p:sp>
    </p:spTree>
    <p:extLst>
      <p:ext uri="{BB962C8B-B14F-4D97-AF65-F5344CB8AC3E}">
        <p14:creationId xmlns:p14="http://schemas.microsoft.com/office/powerpoint/2010/main" val="4129146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18</a:t>
            </a:fld>
            <a:endParaRPr lang="en-CA" dirty="0"/>
          </a:p>
        </p:txBody>
      </p:sp>
    </p:spTree>
    <p:extLst>
      <p:ext uri="{BB962C8B-B14F-4D97-AF65-F5344CB8AC3E}">
        <p14:creationId xmlns:p14="http://schemas.microsoft.com/office/powerpoint/2010/main" val="1477580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19</a:t>
            </a:fld>
            <a:endParaRPr lang="en-CA" dirty="0"/>
          </a:p>
        </p:txBody>
      </p:sp>
    </p:spTree>
    <p:extLst>
      <p:ext uri="{BB962C8B-B14F-4D97-AF65-F5344CB8AC3E}">
        <p14:creationId xmlns:p14="http://schemas.microsoft.com/office/powerpoint/2010/main" val="1834032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20</a:t>
            </a:fld>
            <a:endParaRPr lang="en-CA" dirty="0"/>
          </a:p>
        </p:txBody>
      </p:sp>
    </p:spTree>
    <p:extLst>
      <p:ext uri="{BB962C8B-B14F-4D97-AF65-F5344CB8AC3E}">
        <p14:creationId xmlns:p14="http://schemas.microsoft.com/office/powerpoint/2010/main" val="3733471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3</a:t>
            </a:fld>
            <a:endParaRPr lang="en-CA" dirty="0"/>
          </a:p>
        </p:txBody>
      </p:sp>
    </p:spTree>
    <p:extLst>
      <p:ext uri="{BB962C8B-B14F-4D97-AF65-F5344CB8AC3E}">
        <p14:creationId xmlns:p14="http://schemas.microsoft.com/office/powerpoint/2010/main" val="171318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7</a:t>
            </a:fld>
            <a:endParaRPr lang="en-CA" dirty="0"/>
          </a:p>
        </p:txBody>
      </p:sp>
    </p:spTree>
    <p:extLst>
      <p:ext uri="{BB962C8B-B14F-4D97-AF65-F5344CB8AC3E}">
        <p14:creationId xmlns:p14="http://schemas.microsoft.com/office/powerpoint/2010/main" val="8163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8</a:t>
            </a:fld>
            <a:endParaRPr lang="en-CA" dirty="0"/>
          </a:p>
        </p:txBody>
      </p:sp>
    </p:spTree>
    <p:extLst>
      <p:ext uri="{BB962C8B-B14F-4D97-AF65-F5344CB8AC3E}">
        <p14:creationId xmlns:p14="http://schemas.microsoft.com/office/powerpoint/2010/main" val="220908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9</a:t>
            </a:fld>
            <a:endParaRPr lang="en-CA" dirty="0"/>
          </a:p>
        </p:txBody>
      </p:sp>
    </p:spTree>
    <p:extLst>
      <p:ext uri="{BB962C8B-B14F-4D97-AF65-F5344CB8AC3E}">
        <p14:creationId xmlns:p14="http://schemas.microsoft.com/office/powerpoint/2010/main" val="232563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10</a:t>
            </a:fld>
            <a:endParaRPr lang="en-CA" dirty="0"/>
          </a:p>
        </p:txBody>
      </p:sp>
    </p:spTree>
    <p:extLst>
      <p:ext uri="{BB962C8B-B14F-4D97-AF65-F5344CB8AC3E}">
        <p14:creationId xmlns:p14="http://schemas.microsoft.com/office/powerpoint/2010/main" val="206289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11</a:t>
            </a:fld>
            <a:endParaRPr lang="en-CA" dirty="0"/>
          </a:p>
        </p:txBody>
      </p:sp>
    </p:spTree>
    <p:extLst>
      <p:ext uri="{BB962C8B-B14F-4D97-AF65-F5344CB8AC3E}">
        <p14:creationId xmlns:p14="http://schemas.microsoft.com/office/powerpoint/2010/main" val="29585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12</a:t>
            </a:fld>
            <a:endParaRPr lang="en-CA" dirty="0"/>
          </a:p>
        </p:txBody>
      </p:sp>
    </p:spTree>
    <p:extLst>
      <p:ext uri="{BB962C8B-B14F-4D97-AF65-F5344CB8AC3E}">
        <p14:creationId xmlns:p14="http://schemas.microsoft.com/office/powerpoint/2010/main" val="152213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13</a:t>
            </a:fld>
            <a:endParaRPr lang="en-CA" dirty="0"/>
          </a:p>
        </p:txBody>
      </p:sp>
    </p:spTree>
    <p:extLst>
      <p:ext uri="{BB962C8B-B14F-4D97-AF65-F5344CB8AC3E}">
        <p14:creationId xmlns:p14="http://schemas.microsoft.com/office/powerpoint/2010/main" val="87447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6"/>
          <p:cNvPicPr>
            <a:picLocks noChangeAspect="1"/>
          </p:cNvPicPr>
          <p:nvPr userDrawn="1"/>
        </p:nvPicPr>
        <p:blipFill rotWithShape="1">
          <a:blip r:embed="rId2"/>
          <a:srcRect b="24324"/>
          <a:stretch/>
        </p:blipFill>
        <p:spPr>
          <a:xfrm>
            <a:off x="-21820" y="-76200"/>
            <a:ext cx="12217401" cy="6934200"/>
          </a:xfrm>
          <a:prstGeom prst="rect">
            <a:avLst/>
          </a:prstGeom>
        </p:spPr>
      </p:pic>
      <p:pic>
        <p:nvPicPr>
          <p:cNvPr id="8"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11885" y="5563521"/>
            <a:ext cx="3862695" cy="79282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8A2F9A-A26B-6049-9854-4660C4F7FEAA}"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6684F-1912-424B-B0BD-8D4EE9754066}" type="slidenum">
              <a:rPr lang="en-US" smtClean="0"/>
              <a:t>‹#›</a:t>
            </a:fld>
            <a:endParaRPr lang="en-US"/>
          </a:p>
        </p:txBody>
      </p:sp>
    </p:spTree>
    <p:extLst>
      <p:ext uri="{BB962C8B-B14F-4D97-AF65-F5344CB8AC3E}">
        <p14:creationId xmlns:p14="http://schemas.microsoft.com/office/powerpoint/2010/main" val="2136264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8A2F9A-A26B-6049-9854-4660C4F7FEAA}"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6684F-1912-424B-B0BD-8D4EE9754066}" type="slidenum">
              <a:rPr lang="en-US" smtClean="0"/>
              <a:t>‹#›</a:t>
            </a:fld>
            <a:endParaRPr lang="en-US"/>
          </a:p>
        </p:txBody>
      </p:sp>
    </p:spTree>
    <p:extLst>
      <p:ext uri="{BB962C8B-B14F-4D97-AF65-F5344CB8AC3E}">
        <p14:creationId xmlns:p14="http://schemas.microsoft.com/office/powerpoint/2010/main" val="415735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8A2F9A-A26B-6049-9854-4660C4F7FEAA}"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6684F-1912-424B-B0BD-8D4EE9754066}" type="slidenum">
              <a:rPr lang="en-US" smtClean="0"/>
              <a:t>‹#›</a:t>
            </a:fld>
            <a:endParaRPr lang="en-US"/>
          </a:p>
        </p:txBody>
      </p:sp>
    </p:spTree>
    <p:extLst>
      <p:ext uri="{BB962C8B-B14F-4D97-AF65-F5344CB8AC3E}">
        <p14:creationId xmlns:p14="http://schemas.microsoft.com/office/powerpoint/2010/main" val="1500816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8A2F9A-A26B-6049-9854-4660C4F7FEAA}"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6684F-1912-424B-B0BD-8D4EE9754066}" type="slidenum">
              <a:rPr lang="en-US" smtClean="0"/>
              <a:t>‹#›</a:t>
            </a:fld>
            <a:endParaRPr lang="en-US"/>
          </a:p>
        </p:txBody>
      </p:sp>
    </p:spTree>
    <p:extLst>
      <p:ext uri="{BB962C8B-B14F-4D97-AF65-F5344CB8AC3E}">
        <p14:creationId xmlns:p14="http://schemas.microsoft.com/office/powerpoint/2010/main" val="2022674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8A2F9A-A26B-6049-9854-4660C4F7FEAA}" type="datetimeFigureOut">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6684F-1912-424B-B0BD-8D4EE9754066}" type="slidenum">
              <a:rPr lang="en-US" smtClean="0"/>
              <a:t>‹#›</a:t>
            </a:fld>
            <a:endParaRPr lang="en-US"/>
          </a:p>
        </p:txBody>
      </p:sp>
    </p:spTree>
    <p:extLst>
      <p:ext uri="{BB962C8B-B14F-4D97-AF65-F5344CB8AC3E}">
        <p14:creationId xmlns:p14="http://schemas.microsoft.com/office/powerpoint/2010/main" val="42726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4864894"/>
            <a:ext cx="10515601" cy="1163638"/>
          </a:xfrm>
        </p:spPr>
        <p:txBody>
          <a:bodyPr/>
          <a:lstStyle/>
          <a:p>
            <a:r>
              <a:rPr lang="en-US" dirty="0"/>
              <a:t>Click to edit Master title style</a:t>
            </a:r>
          </a:p>
        </p:txBody>
      </p:sp>
      <p:sp>
        <p:nvSpPr>
          <p:cNvPr id="3" name="Content Placeholder 2"/>
          <p:cNvSpPr>
            <a:spLocks noGrp="1"/>
          </p:cNvSpPr>
          <p:nvPr>
            <p:ph sz="half" idx="1"/>
          </p:nvPr>
        </p:nvSpPr>
        <p:spPr>
          <a:xfrm>
            <a:off x="6443661" y="742950"/>
            <a:ext cx="4910139" cy="3457576"/>
          </a:xfrm>
        </p:spPr>
        <p:txBody>
          <a:bodyPr>
            <a:normAutofit/>
          </a:bodyPr>
          <a:lstStyle>
            <a:lvl1pPr>
              <a:lnSpc>
                <a:spcPct val="90000"/>
              </a:lnSpc>
              <a:spcBef>
                <a:spcPts val="1000"/>
              </a:spcBef>
              <a:defRPr sz="2200"/>
            </a:lvl1pPr>
            <a:lvl2pPr>
              <a:lnSpc>
                <a:spcPct val="90000"/>
              </a:lnSpc>
              <a:spcBef>
                <a:spcPts val="1000"/>
              </a:spcBef>
              <a:defRPr sz="2200"/>
            </a:lvl2pPr>
            <a:lvl3pPr>
              <a:lnSpc>
                <a:spcPct val="90000"/>
              </a:lnSpc>
              <a:spcBef>
                <a:spcPts val="1000"/>
              </a:spcBef>
              <a:defRPr sz="2200"/>
            </a:lvl3pPr>
            <a:lvl4pPr>
              <a:lnSpc>
                <a:spcPct val="90000"/>
              </a:lnSpc>
              <a:spcBef>
                <a:spcPts val="1000"/>
              </a:spcBef>
              <a:defRPr sz="2200"/>
            </a:lvl4pPr>
            <a:lvl5pPr>
              <a:lnSpc>
                <a:spcPct val="90000"/>
              </a:lnSpc>
              <a:spcBef>
                <a:spcPts val="1000"/>
              </a:spcBef>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38199" y="742950"/>
            <a:ext cx="5181600" cy="3457576"/>
          </a:xfrm>
        </p:spPr>
        <p:txBody>
          <a:bodyPr/>
          <a:lstStyle>
            <a:lvl1pPr marL="0" indent="0">
              <a:lnSpc>
                <a:spcPct val="150000"/>
              </a:lnSpc>
              <a:buFont typeface="+mj-lt"/>
              <a:buNone/>
              <a:defRPr/>
            </a:lvl1pPr>
          </a:lstStyle>
          <a:p>
            <a:pPr lvl="0"/>
            <a:r>
              <a:rPr lang="en-US" dirty="0"/>
              <a:t>Click to edit Master text styles</a:t>
            </a:r>
          </a:p>
        </p:txBody>
      </p:sp>
      <p:sp>
        <p:nvSpPr>
          <p:cNvPr id="5" name="Date Placeholder 4"/>
          <p:cNvSpPr>
            <a:spLocks noGrp="1"/>
          </p:cNvSpPr>
          <p:nvPr>
            <p:ph type="dt" sz="half" idx="10"/>
          </p:nvPr>
        </p:nvSpPr>
        <p:spPr/>
        <p:txBody>
          <a:bodyPr/>
          <a:lstStyle/>
          <a:p>
            <a:fld id="{D4250164-4798-7546-A763-130C2135D44B}"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0DA89-6742-E341-B4C1-5931E1BEB4E7}" type="slidenum">
              <a:rPr lang="en-US" smtClean="0"/>
              <a:t>‹#›</a:t>
            </a:fld>
            <a:endParaRPr lang="en-US"/>
          </a:p>
        </p:txBody>
      </p:sp>
      <p:sp>
        <p:nvSpPr>
          <p:cNvPr id="8" name="Rectangle 7"/>
          <p:cNvSpPr/>
          <p:nvPr userDrawn="1"/>
        </p:nvSpPr>
        <p:spPr>
          <a:xfrm>
            <a:off x="3743325" y="0"/>
            <a:ext cx="5043488" cy="2143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8A2F9A-A26B-6049-9854-4660C4F7FEAA}" type="datetimeFigureOut">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6684F-1912-424B-B0BD-8D4EE9754066}" type="slidenum">
              <a:rPr lang="en-US" smtClean="0"/>
              <a:t>‹#›</a:t>
            </a:fld>
            <a:endParaRPr lang="en-US"/>
          </a:p>
        </p:txBody>
      </p:sp>
    </p:spTree>
    <p:extLst>
      <p:ext uri="{BB962C8B-B14F-4D97-AF65-F5344CB8AC3E}">
        <p14:creationId xmlns:p14="http://schemas.microsoft.com/office/powerpoint/2010/main" val="2007897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293938"/>
            <a:ext cx="10515600" cy="2135187"/>
          </a:xfrm>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fld id="{D4250164-4798-7546-A763-130C2135D44B}" type="datetimeFigureOut">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70DA89-6742-E341-B4C1-5931E1BEB4E7}" type="slidenum">
              <a:rPr lang="en-US" smtClean="0"/>
              <a:t>‹#›</a:t>
            </a:fld>
            <a:endParaRPr lang="en-US"/>
          </a:p>
        </p:txBody>
      </p:sp>
      <p:sp>
        <p:nvSpPr>
          <p:cNvPr id="6" name="Rectangle 5"/>
          <p:cNvSpPr/>
          <p:nvPr userDrawn="1"/>
        </p:nvSpPr>
        <p:spPr>
          <a:xfrm>
            <a:off x="3743325" y="0"/>
            <a:ext cx="5043488" cy="2143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6"/>
          <p:cNvPicPr>
            <a:picLocks noChangeAspect="1"/>
          </p:cNvPicPr>
          <p:nvPr userDrawn="1"/>
        </p:nvPicPr>
        <p:blipFill rotWithShape="1">
          <a:blip r:embed="rId2"/>
          <a:srcRect l="27517" b="45821"/>
          <a:stretch/>
        </p:blipFill>
        <p:spPr>
          <a:xfrm>
            <a:off x="0" y="0"/>
            <a:ext cx="12165062" cy="6857999"/>
          </a:xfrm>
          <a:prstGeom prst="rect">
            <a:avLst/>
          </a:prstGeom>
        </p:spPr>
      </p:pic>
      <p:sp>
        <p:nvSpPr>
          <p:cNvPr id="8" name="Rectangle 7"/>
          <p:cNvSpPr/>
          <p:nvPr userDrawn="1"/>
        </p:nvSpPr>
        <p:spPr>
          <a:xfrm>
            <a:off x="6825026" y="0"/>
            <a:ext cx="4574572" cy="1123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p:cNvPicPr>
            <a:picLocks noChangeAspect="1"/>
          </p:cNvPicPr>
          <p:nvPr userDrawn="1"/>
        </p:nvPicPr>
        <p:blipFill rotWithShape="1">
          <a:blip r:embed="rId2"/>
          <a:srcRect l="66203" t="-1" r="-1" b="91011"/>
          <a:stretch/>
        </p:blipFill>
        <p:spPr>
          <a:xfrm>
            <a:off x="9064147" y="162461"/>
            <a:ext cx="3100915" cy="61858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2F9A-A26B-6049-9854-4660C4F7FEAA}" type="datetimeFigureOut">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6684F-1912-424B-B0BD-8D4EE9754066}" type="slidenum">
              <a:rPr lang="en-US" smtClean="0"/>
              <a:t>‹#›</a:t>
            </a:fld>
            <a:endParaRPr lang="en-US"/>
          </a:p>
        </p:txBody>
      </p:sp>
    </p:spTree>
    <p:extLst>
      <p:ext uri="{BB962C8B-B14F-4D97-AF65-F5344CB8AC3E}">
        <p14:creationId xmlns:p14="http://schemas.microsoft.com/office/powerpoint/2010/main" val="1168127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8A2F9A-A26B-6049-9854-4660C4F7FEAA}"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6684F-1912-424B-B0BD-8D4EE9754066}" type="slidenum">
              <a:rPr lang="en-US" smtClean="0"/>
              <a:t>‹#›</a:t>
            </a:fld>
            <a:endParaRPr lang="en-US"/>
          </a:p>
        </p:txBody>
      </p:sp>
    </p:spTree>
    <p:extLst>
      <p:ext uri="{BB962C8B-B14F-4D97-AF65-F5344CB8AC3E}">
        <p14:creationId xmlns:p14="http://schemas.microsoft.com/office/powerpoint/2010/main" val="421273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8A2F9A-A26B-6049-9854-4660C4F7FEAA}"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6684F-1912-424B-B0BD-8D4EE9754066}" type="slidenum">
              <a:rPr lang="en-US" smtClean="0"/>
              <a:t>‹#›</a:t>
            </a:fld>
            <a:endParaRPr lang="en-US"/>
          </a:p>
        </p:txBody>
      </p:sp>
    </p:spTree>
    <p:extLst>
      <p:ext uri="{BB962C8B-B14F-4D97-AF65-F5344CB8AC3E}">
        <p14:creationId xmlns:p14="http://schemas.microsoft.com/office/powerpoint/2010/main" val="97592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8A2F9A-A26B-6049-9854-4660C4F7FEAA}"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6684F-1912-424B-B0BD-8D4EE9754066}" type="slidenum">
              <a:rPr lang="en-US" smtClean="0"/>
              <a:t>‹#›</a:t>
            </a:fld>
            <a:endParaRPr lang="en-US"/>
          </a:p>
        </p:txBody>
      </p:sp>
    </p:spTree>
    <p:extLst>
      <p:ext uri="{BB962C8B-B14F-4D97-AF65-F5344CB8AC3E}">
        <p14:creationId xmlns:p14="http://schemas.microsoft.com/office/powerpoint/2010/main" val="1709629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8A2F9A-A26B-6049-9854-4660C4F7FEAA}"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6684F-1912-424B-B0BD-8D4EE9754066}" type="slidenum">
              <a:rPr lang="en-US" smtClean="0"/>
              <a:t>‹#›</a:t>
            </a:fld>
            <a:endParaRPr lang="en-US"/>
          </a:p>
        </p:txBody>
      </p:sp>
    </p:spTree>
    <p:extLst>
      <p:ext uri="{BB962C8B-B14F-4D97-AF65-F5344CB8AC3E}">
        <p14:creationId xmlns:p14="http://schemas.microsoft.com/office/powerpoint/2010/main" val="40478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7/25/2019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3857017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2F9A-A26B-6049-9854-4660C4F7FEAA}" type="datetimeFigureOut">
              <a:rPr lang="en-US" smtClean="0"/>
              <a:t>7/25/2019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6684F-1912-424B-B0BD-8D4EE9754066}" type="slidenum">
              <a:rPr lang="en-US" smtClean="0"/>
              <a:t>‹#›</a:t>
            </a:fld>
            <a:endParaRPr lang="en-US"/>
          </a:p>
        </p:txBody>
      </p:sp>
    </p:spTree>
    <p:extLst>
      <p:ext uri="{BB962C8B-B14F-4D97-AF65-F5344CB8AC3E}">
        <p14:creationId xmlns:p14="http://schemas.microsoft.com/office/powerpoint/2010/main" val="44413886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6" r:id="rId6"/>
    <p:sldLayoutId id="2147483870" r:id="rId7"/>
    <p:sldLayoutId id="2147483877" r:id="rId8"/>
    <p:sldLayoutId id="2147483871" r:id="rId9"/>
    <p:sldLayoutId id="2147483872" r:id="rId10"/>
    <p:sldLayoutId id="2147483873" r:id="rId11"/>
    <p:sldLayoutId id="2147483874" r:id="rId12"/>
    <p:sldLayoutId id="21474838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eb2.gov.mb.ca/laws/regs/current/081.1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8193" y="1419366"/>
            <a:ext cx="7819697" cy="4053386"/>
          </a:xfrm>
        </p:spPr>
        <p:txBody>
          <a:bodyPr>
            <a:noAutofit/>
          </a:bodyPr>
          <a:lstStyle/>
          <a:p>
            <a:pPr algn="ctr"/>
            <a:r>
              <a:rPr lang="en-CA" sz="4400" b="1" i="1" dirty="0" err="1">
                <a:solidFill>
                  <a:schemeClr val="tx1"/>
                </a:solidFill>
              </a:rPr>
              <a:t>Énoncés</a:t>
            </a:r>
            <a:r>
              <a:rPr lang="en-CA" sz="4400" b="1" i="1" dirty="0">
                <a:solidFill>
                  <a:schemeClr val="tx1"/>
                </a:solidFill>
              </a:rPr>
              <a:t> </a:t>
            </a:r>
            <a:r>
              <a:rPr lang="en-CA" sz="4400" b="1" i="1" dirty="0" err="1">
                <a:solidFill>
                  <a:schemeClr val="tx1"/>
                </a:solidFill>
              </a:rPr>
              <a:t>d’intérêt</a:t>
            </a:r>
            <a:r>
              <a:rPr lang="en-CA" sz="4400" b="1" i="1" dirty="0">
                <a:solidFill>
                  <a:schemeClr val="tx1"/>
                </a:solidFill>
              </a:rPr>
              <a:t> provincial :</a:t>
            </a:r>
            <a:br>
              <a:rPr lang="en-CA" sz="4400" b="1" i="1" dirty="0">
                <a:solidFill>
                  <a:schemeClr val="tx1"/>
                </a:solidFill>
              </a:rPr>
            </a:br>
            <a:r>
              <a:rPr lang="en-CA" sz="4400" b="1" i="1" dirty="0" err="1">
                <a:solidFill>
                  <a:schemeClr val="tx1"/>
                </a:solidFill>
              </a:rPr>
              <a:t>L’expérience</a:t>
            </a:r>
            <a:r>
              <a:rPr lang="en-CA" sz="4400" b="1" i="1" dirty="0">
                <a:solidFill>
                  <a:schemeClr val="tx1"/>
                </a:solidFill>
              </a:rPr>
              <a:t> du Manitoba</a:t>
            </a:r>
            <a:br>
              <a:rPr lang="en-CA" sz="4400" i="1" dirty="0">
                <a:solidFill>
                  <a:schemeClr val="tx1"/>
                </a:solidFill>
              </a:rPr>
            </a:br>
            <a:br>
              <a:rPr lang="en-CA" sz="4400" dirty="0">
                <a:solidFill>
                  <a:schemeClr val="tx1"/>
                </a:solidFill>
              </a:rPr>
            </a:br>
            <a:r>
              <a:rPr lang="en-CA" sz="2800" b="1" dirty="0">
                <a:solidFill>
                  <a:schemeClr val="tx1"/>
                </a:solidFill>
              </a:rPr>
              <a:t>Association des </a:t>
            </a:r>
            <a:r>
              <a:rPr lang="en-CA" sz="2800" b="1" dirty="0" err="1">
                <a:solidFill>
                  <a:schemeClr val="tx1"/>
                </a:solidFill>
              </a:rPr>
              <a:t>urbanistes</a:t>
            </a:r>
            <a:r>
              <a:rPr lang="en-CA" sz="2800" b="1" dirty="0">
                <a:solidFill>
                  <a:schemeClr val="tx1"/>
                </a:solidFill>
              </a:rPr>
              <a:t> du Nouveau-Brunswick</a:t>
            </a:r>
            <a:br>
              <a:rPr lang="en-CA" sz="2800" b="1" dirty="0">
                <a:solidFill>
                  <a:schemeClr val="tx1"/>
                </a:solidFill>
              </a:rPr>
            </a:br>
            <a:r>
              <a:rPr lang="en-CA" sz="2800" b="1" dirty="0">
                <a:solidFill>
                  <a:schemeClr val="tx1"/>
                </a:solidFill>
              </a:rPr>
              <a:t>Symposium « Future Focus </a:t>
            </a:r>
            <a:r>
              <a:rPr lang="en-CA" sz="2800" b="1" dirty="0" err="1">
                <a:solidFill>
                  <a:schemeClr val="tx1"/>
                </a:solidFill>
              </a:rPr>
              <a:t>Futur</a:t>
            </a:r>
            <a:r>
              <a:rPr lang="en-CA" sz="2800" b="1" dirty="0">
                <a:solidFill>
                  <a:schemeClr val="tx1"/>
                </a:solidFill>
              </a:rPr>
              <a:t> »</a:t>
            </a:r>
            <a:br>
              <a:rPr lang="en-CA" sz="2800" b="1" dirty="0">
                <a:solidFill>
                  <a:schemeClr val="tx1"/>
                </a:solidFill>
              </a:rPr>
            </a:br>
            <a:br>
              <a:rPr lang="en-CA" sz="2800" i="1" dirty="0">
                <a:solidFill>
                  <a:schemeClr val="tx1"/>
                </a:solidFill>
              </a:rPr>
            </a:br>
            <a:r>
              <a:rPr lang="en-CA" sz="2400" dirty="0">
                <a:solidFill>
                  <a:schemeClr val="tx1"/>
                </a:solidFill>
              </a:rPr>
              <a:t>Fredericton (N.-B.)</a:t>
            </a:r>
            <a:br>
              <a:rPr lang="en-CA" sz="2400" dirty="0">
                <a:solidFill>
                  <a:schemeClr val="tx1"/>
                </a:solidFill>
              </a:rPr>
            </a:br>
            <a:r>
              <a:rPr lang="en-CA" sz="2400" dirty="0">
                <a:solidFill>
                  <a:schemeClr val="tx1"/>
                </a:solidFill>
              </a:rPr>
              <a:t>Le 1</a:t>
            </a:r>
            <a:r>
              <a:rPr lang="en-CA" sz="2400" baseline="30000" dirty="0">
                <a:solidFill>
                  <a:schemeClr val="tx1"/>
                </a:solidFill>
              </a:rPr>
              <a:t>er</a:t>
            </a:r>
            <a:r>
              <a:rPr lang="en-CA" sz="2400" dirty="0">
                <a:solidFill>
                  <a:schemeClr val="tx1"/>
                </a:solidFill>
              </a:rPr>
              <a:t> </a:t>
            </a:r>
            <a:r>
              <a:rPr lang="en-CA" sz="2400" dirty="0" err="1">
                <a:solidFill>
                  <a:schemeClr val="tx1"/>
                </a:solidFill>
              </a:rPr>
              <a:t>février</a:t>
            </a:r>
            <a:r>
              <a:rPr lang="en-CA" sz="2400" dirty="0">
                <a:solidFill>
                  <a:schemeClr val="tx1"/>
                </a:solidFill>
              </a:rPr>
              <a:t> 2018</a:t>
            </a:r>
            <a:br>
              <a:rPr lang="en-CA" sz="2800" i="1" dirty="0">
                <a:solidFill>
                  <a:schemeClr val="tx1"/>
                </a:solidFill>
              </a:rPr>
            </a:br>
            <a:endParaRPr lang="en-CA" sz="2800" dirty="0">
              <a:solidFill>
                <a:schemeClr val="tx1"/>
              </a:solidFill>
            </a:endParaRPr>
          </a:p>
        </p:txBody>
      </p:sp>
      <p:sp>
        <p:nvSpPr>
          <p:cNvPr id="5" name="TextBox 4"/>
          <p:cNvSpPr txBox="1"/>
          <p:nvPr/>
        </p:nvSpPr>
        <p:spPr>
          <a:xfrm>
            <a:off x="859809" y="5142012"/>
            <a:ext cx="4585648" cy="1785104"/>
          </a:xfrm>
          <a:prstGeom prst="rect">
            <a:avLst/>
          </a:prstGeom>
          <a:noFill/>
        </p:spPr>
        <p:txBody>
          <a:bodyPr wrap="square" rtlCol="0">
            <a:spAutoFit/>
          </a:bodyPr>
          <a:lstStyle/>
          <a:p>
            <a:r>
              <a:rPr lang="en-CA" sz="2200" dirty="0"/>
              <a:t>Grant </a:t>
            </a:r>
            <a:r>
              <a:rPr lang="en-CA" sz="2200" dirty="0" err="1"/>
              <a:t>Melnychuk</a:t>
            </a:r>
            <a:r>
              <a:rPr lang="en-CA" sz="2200" dirty="0"/>
              <a:t> MICU, UPC</a:t>
            </a:r>
            <a:br>
              <a:rPr lang="en-CA" sz="2200" dirty="0"/>
            </a:br>
            <a:r>
              <a:rPr lang="en-CA" sz="2200" dirty="0" err="1"/>
              <a:t>Gestionnaire</a:t>
            </a:r>
            <a:r>
              <a:rPr lang="en-CA" sz="2200" dirty="0"/>
              <a:t> de la Section de la </a:t>
            </a:r>
            <a:r>
              <a:rPr lang="en-CA" sz="2200" dirty="0" err="1"/>
              <a:t>planification</a:t>
            </a:r>
            <a:r>
              <a:rPr lang="en-CA" sz="2200" dirty="0"/>
              <a:t> </a:t>
            </a:r>
            <a:r>
              <a:rPr lang="en-CA" sz="2200" dirty="0" err="1"/>
              <a:t>provinciale</a:t>
            </a:r>
            <a:br>
              <a:rPr lang="en-CA" sz="2200" dirty="0"/>
            </a:br>
            <a:r>
              <a:rPr lang="en-CA" sz="2200" dirty="0"/>
              <a:t>Relations avec les </a:t>
            </a:r>
            <a:r>
              <a:rPr lang="en-CA" sz="2200" dirty="0" err="1"/>
              <a:t>municipalités</a:t>
            </a:r>
            <a:r>
              <a:rPr lang="en-CA" sz="2200" dirty="0"/>
              <a:t> - Manitoba</a:t>
            </a:r>
          </a:p>
        </p:txBody>
      </p:sp>
    </p:spTree>
    <p:extLst>
      <p:ext uri="{BB962C8B-B14F-4D97-AF65-F5344CB8AC3E}">
        <p14:creationId xmlns:p14="http://schemas.microsoft.com/office/powerpoint/2010/main" val="170603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8532614" cy="1805835"/>
          </a:xfrm>
        </p:spPr>
        <p:txBody>
          <a:bodyPr>
            <a:normAutofit fontScale="90000"/>
          </a:bodyPr>
          <a:lstStyle/>
          <a:p>
            <a:r>
              <a:rPr lang="en-CA" sz="4000" b="1" dirty="0" err="1">
                <a:solidFill>
                  <a:schemeClr val="tx1"/>
                </a:solidFill>
              </a:rPr>
              <a:t>Politiques</a:t>
            </a:r>
            <a:r>
              <a:rPr lang="en-CA" sz="4000" b="1" dirty="0">
                <a:solidFill>
                  <a:schemeClr val="tx1"/>
                </a:solidFill>
              </a:rPr>
              <a:t> </a:t>
            </a:r>
            <a:r>
              <a:rPr lang="en-CA" sz="4000" b="1" dirty="0" err="1">
                <a:solidFill>
                  <a:schemeClr val="tx1"/>
                </a:solidFill>
              </a:rPr>
              <a:t>provinciales</a:t>
            </a:r>
            <a:r>
              <a:rPr lang="en-CA" sz="4000" b="1" dirty="0">
                <a:solidFill>
                  <a:schemeClr val="tx1"/>
                </a:solidFill>
              </a:rPr>
              <a:t> </a:t>
            </a:r>
            <a:r>
              <a:rPr lang="en-CA" sz="4000" b="1" dirty="0" err="1">
                <a:solidFill>
                  <a:schemeClr val="tx1"/>
                </a:solidFill>
              </a:rPr>
              <a:t>d’occupation</a:t>
            </a:r>
            <a:r>
              <a:rPr lang="en-CA" sz="4000" b="1" dirty="0">
                <a:solidFill>
                  <a:schemeClr val="tx1"/>
                </a:solidFill>
              </a:rPr>
              <a:t> des sols :</a:t>
            </a:r>
            <a:br>
              <a:rPr lang="en-CA" b="1" dirty="0">
                <a:solidFill>
                  <a:schemeClr val="tx1"/>
                </a:solidFill>
              </a:rPr>
            </a:br>
            <a:br>
              <a:rPr lang="en-CA" b="1" dirty="0">
                <a:solidFill>
                  <a:schemeClr val="tx1"/>
                </a:solidFill>
              </a:rPr>
            </a:br>
            <a:r>
              <a:rPr lang="en-CA" sz="3200" b="1" dirty="0">
                <a:solidFill>
                  <a:schemeClr val="tx1"/>
                </a:solidFill>
              </a:rPr>
              <a:t>2. Zones </a:t>
            </a:r>
            <a:r>
              <a:rPr lang="en-CA" sz="3200" b="1" dirty="0" err="1">
                <a:solidFill>
                  <a:schemeClr val="tx1"/>
                </a:solidFill>
              </a:rPr>
              <a:t>d’installation</a:t>
            </a:r>
            <a:endParaRPr lang="en-CA" sz="3200" b="1" dirty="0">
              <a:solidFill>
                <a:schemeClr val="tx1"/>
              </a:solidFill>
            </a:endParaRPr>
          </a:p>
        </p:txBody>
      </p:sp>
      <p:sp>
        <p:nvSpPr>
          <p:cNvPr id="3" name="Content Placeholder 2"/>
          <p:cNvSpPr>
            <a:spLocks noGrp="1"/>
          </p:cNvSpPr>
          <p:nvPr>
            <p:ph idx="1"/>
          </p:nvPr>
        </p:nvSpPr>
        <p:spPr>
          <a:xfrm>
            <a:off x="1201003" y="1837072"/>
            <a:ext cx="9498841" cy="5575110"/>
          </a:xfrm>
        </p:spPr>
        <p:txBody>
          <a:bodyPr>
            <a:normAutofit/>
          </a:bodyPr>
          <a:lstStyle/>
          <a:p>
            <a:pPr marL="0" indent="0">
              <a:lnSpc>
                <a:spcPct val="80000"/>
              </a:lnSpc>
              <a:buNone/>
            </a:pPr>
            <a:endParaRPr lang="en-US" altLang="en-US" dirty="0"/>
          </a:p>
          <a:p>
            <a:r>
              <a:rPr lang="en-US" altLang="en-US" dirty="0">
                <a:solidFill>
                  <a:schemeClr val="tx1"/>
                </a:solidFill>
              </a:rPr>
              <a:t>Ce </a:t>
            </a:r>
            <a:r>
              <a:rPr lang="en-US" altLang="en-US" dirty="0" err="1">
                <a:solidFill>
                  <a:schemeClr val="tx1"/>
                </a:solidFill>
              </a:rPr>
              <a:t>secteur</a:t>
            </a:r>
            <a:r>
              <a:rPr lang="en-US" altLang="en-US" dirty="0">
                <a:solidFill>
                  <a:schemeClr val="tx1"/>
                </a:solidFill>
              </a:rPr>
              <a:t> </a:t>
            </a:r>
            <a:r>
              <a:rPr lang="en-US" altLang="en-US" dirty="0" err="1">
                <a:solidFill>
                  <a:schemeClr val="tx1"/>
                </a:solidFill>
              </a:rPr>
              <a:t>s’applique</a:t>
            </a:r>
            <a:r>
              <a:rPr lang="en-US" altLang="en-US" dirty="0">
                <a:solidFill>
                  <a:schemeClr val="tx1"/>
                </a:solidFill>
              </a:rPr>
              <a:t> à </a:t>
            </a:r>
            <a:r>
              <a:rPr lang="en-US" altLang="en-US" dirty="0" err="1">
                <a:solidFill>
                  <a:schemeClr val="tx1"/>
                </a:solidFill>
              </a:rPr>
              <a:t>l’aménagement</a:t>
            </a:r>
            <a:r>
              <a:rPr lang="en-US" altLang="en-US" dirty="0">
                <a:solidFill>
                  <a:schemeClr val="tx1"/>
                </a:solidFill>
              </a:rPr>
              <a:t> </a:t>
            </a:r>
            <a:r>
              <a:rPr lang="en-US" altLang="en-US" dirty="0" err="1">
                <a:solidFill>
                  <a:schemeClr val="tx1"/>
                </a:solidFill>
              </a:rPr>
              <a:t>urbain</a:t>
            </a:r>
            <a:r>
              <a:rPr lang="en-US" altLang="en-US" dirty="0">
                <a:solidFill>
                  <a:schemeClr val="tx1"/>
                </a:solidFill>
              </a:rPr>
              <a:t> et rural </a:t>
            </a:r>
            <a:r>
              <a:rPr lang="en-US" altLang="en-US" dirty="0" err="1">
                <a:solidFill>
                  <a:schemeClr val="tx1"/>
                </a:solidFill>
              </a:rPr>
              <a:t>ainsi</a:t>
            </a:r>
            <a:r>
              <a:rPr lang="en-US" altLang="en-US" dirty="0">
                <a:solidFill>
                  <a:schemeClr val="tx1"/>
                </a:solidFill>
              </a:rPr>
              <a:t> que le </a:t>
            </a:r>
            <a:r>
              <a:rPr lang="en-US" altLang="en-US" dirty="0" err="1">
                <a:solidFill>
                  <a:schemeClr val="tx1"/>
                </a:solidFill>
              </a:rPr>
              <a:t>développement</a:t>
            </a:r>
            <a:r>
              <a:rPr lang="en-US" altLang="en-US" dirty="0">
                <a:solidFill>
                  <a:schemeClr val="tx1"/>
                </a:solidFill>
              </a:rPr>
              <a:t> de chalets.</a:t>
            </a:r>
          </a:p>
          <a:p>
            <a:r>
              <a:rPr lang="fr-CA" dirty="0">
                <a:solidFill>
                  <a:schemeClr val="tx1"/>
                </a:solidFill>
              </a:rPr>
              <a:t>Il encourage un éventail de types de logement visant à répondre à différents besoins et revenu</a:t>
            </a:r>
            <a:r>
              <a:rPr lang="en-US" altLang="en-US" dirty="0">
                <a:solidFill>
                  <a:schemeClr val="tx1"/>
                </a:solidFill>
              </a:rPr>
              <a:t>s.</a:t>
            </a:r>
          </a:p>
          <a:p>
            <a:r>
              <a:rPr lang="fr-CA" dirty="0">
                <a:solidFill>
                  <a:schemeClr val="tx1"/>
                </a:solidFill>
              </a:rPr>
              <a:t>Il incite les collectivités à développer de solides noyaux urbains et à privilégier l’intensification et le remplissage par rapport à l’agrandissement des zones vertes</a:t>
            </a:r>
            <a:r>
              <a:rPr lang="en-US" altLang="en-US" dirty="0">
                <a:solidFill>
                  <a:schemeClr val="tx1"/>
                </a:solidFill>
              </a:rPr>
              <a:t>.</a:t>
            </a:r>
          </a:p>
          <a:p>
            <a:r>
              <a:rPr lang="fr-CA" dirty="0">
                <a:solidFill>
                  <a:schemeClr val="tx1"/>
                </a:solidFill>
              </a:rPr>
              <a:t>Il favorise l’expansion urbaine loin des terres agricoles de première qualité et des activités agricoles (dans la mesure du possible</a:t>
            </a:r>
            <a:r>
              <a:rPr lang="en-US" altLang="en-US" dirty="0">
                <a:solidFill>
                  <a:schemeClr val="tx1"/>
                </a:solidFill>
              </a:rPr>
              <a:t>). </a:t>
            </a:r>
          </a:p>
        </p:txBody>
      </p:sp>
    </p:spTree>
    <p:extLst>
      <p:ext uri="{BB962C8B-B14F-4D97-AF65-F5344CB8AC3E}">
        <p14:creationId xmlns:p14="http://schemas.microsoft.com/office/powerpoint/2010/main" val="218147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8740432" cy="1805835"/>
          </a:xfrm>
        </p:spPr>
        <p:txBody>
          <a:bodyPr/>
          <a:lstStyle/>
          <a:p>
            <a:r>
              <a:rPr lang="en-CA" sz="3600" b="1" dirty="0" err="1">
                <a:solidFill>
                  <a:schemeClr val="tx1"/>
                </a:solidFill>
              </a:rPr>
              <a:t>Politiques</a:t>
            </a:r>
            <a:r>
              <a:rPr lang="en-CA" sz="3600" b="1" dirty="0">
                <a:solidFill>
                  <a:schemeClr val="tx1"/>
                </a:solidFill>
              </a:rPr>
              <a:t> </a:t>
            </a:r>
            <a:r>
              <a:rPr lang="en-CA" sz="3600" b="1" dirty="0" err="1">
                <a:solidFill>
                  <a:schemeClr val="tx1"/>
                </a:solidFill>
              </a:rPr>
              <a:t>provinciales</a:t>
            </a:r>
            <a:r>
              <a:rPr lang="en-CA" sz="3600" b="1" dirty="0">
                <a:solidFill>
                  <a:schemeClr val="tx1"/>
                </a:solidFill>
              </a:rPr>
              <a:t> </a:t>
            </a:r>
            <a:r>
              <a:rPr lang="en-CA" sz="3600" b="1" dirty="0" err="1">
                <a:solidFill>
                  <a:schemeClr val="tx1"/>
                </a:solidFill>
              </a:rPr>
              <a:t>d’occupation</a:t>
            </a:r>
            <a:r>
              <a:rPr lang="en-CA" sz="3600" b="1" dirty="0">
                <a:solidFill>
                  <a:schemeClr val="tx1"/>
                </a:solidFill>
              </a:rPr>
              <a:t> des sols :</a:t>
            </a:r>
            <a:br>
              <a:rPr lang="en-CA" sz="3600" b="1" dirty="0">
                <a:solidFill>
                  <a:schemeClr val="tx1"/>
                </a:solidFill>
              </a:rPr>
            </a:br>
            <a:br>
              <a:rPr lang="en-CA" b="1" dirty="0">
                <a:solidFill>
                  <a:schemeClr val="tx1"/>
                </a:solidFill>
              </a:rPr>
            </a:br>
            <a:r>
              <a:rPr lang="en-CA" sz="3200" b="1" dirty="0">
                <a:solidFill>
                  <a:schemeClr val="tx1"/>
                </a:solidFill>
              </a:rPr>
              <a:t>3. Agriculture </a:t>
            </a:r>
          </a:p>
        </p:txBody>
      </p:sp>
      <p:sp>
        <p:nvSpPr>
          <p:cNvPr id="3" name="Content Placeholder 2"/>
          <p:cNvSpPr>
            <a:spLocks noGrp="1"/>
          </p:cNvSpPr>
          <p:nvPr>
            <p:ph idx="1"/>
          </p:nvPr>
        </p:nvSpPr>
        <p:spPr>
          <a:xfrm>
            <a:off x="1214857" y="2030412"/>
            <a:ext cx="9498841" cy="5418083"/>
          </a:xfrm>
        </p:spPr>
        <p:txBody>
          <a:bodyPr>
            <a:normAutofit/>
          </a:bodyPr>
          <a:lstStyle/>
          <a:p>
            <a:r>
              <a:rPr lang="fr-CA" dirty="0">
                <a:solidFill>
                  <a:schemeClr val="tx1"/>
                </a:solidFill>
              </a:rPr>
              <a:t>Il encourage fortement la nécessité de protéger les terres agricoles aux fins de production alimentaire et de protéger les activités agricoles contre l’empiètement d’usages incompatibles des terres</a:t>
            </a:r>
            <a:r>
              <a:rPr lang="en-US" altLang="en-US" dirty="0">
                <a:solidFill>
                  <a:schemeClr val="tx1"/>
                </a:solidFill>
              </a:rPr>
              <a:t>.</a:t>
            </a:r>
          </a:p>
          <a:p>
            <a:r>
              <a:rPr lang="fr-CA" dirty="0">
                <a:solidFill>
                  <a:schemeClr val="tx1"/>
                </a:solidFill>
              </a:rPr>
              <a:t>Il cible les circonstances limitées dans le cadre desquelles les terres agricoles peuvent être divisées sur un seul lot</a:t>
            </a:r>
            <a:r>
              <a:rPr lang="en-US" altLang="en-US" dirty="0">
                <a:solidFill>
                  <a:schemeClr val="tx1"/>
                </a:solidFill>
              </a:rPr>
              <a:t>.</a:t>
            </a:r>
          </a:p>
          <a:p>
            <a:r>
              <a:rPr lang="fr-CA" dirty="0">
                <a:solidFill>
                  <a:schemeClr val="tx1"/>
                </a:solidFill>
              </a:rPr>
              <a:t>Il exige que tous les plans comprennent des politiques déterminant les emplacements où le développement des productions animales est permis ainsi que l’ampleur de ce développement</a:t>
            </a:r>
            <a:r>
              <a:rPr lang="en-US" altLang="en-US" dirty="0">
                <a:solidFill>
                  <a:schemeClr val="tx1"/>
                </a:solidFill>
              </a:rPr>
              <a:t>.</a:t>
            </a:r>
          </a:p>
        </p:txBody>
      </p:sp>
    </p:spTree>
    <p:extLst>
      <p:ext uri="{BB962C8B-B14F-4D97-AF65-F5344CB8AC3E}">
        <p14:creationId xmlns:p14="http://schemas.microsoft.com/office/powerpoint/2010/main" val="142351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8763799" cy="1805835"/>
          </a:xfrm>
        </p:spPr>
        <p:txBody>
          <a:bodyPr>
            <a:normAutofit fontScale="90000"/>
          </a:bodyPr>
          <a:lstStyle/>
          <a:p>
            <a:r>
              <a:rPr lang="en-CA" sz="4000" b="1" dirty="0" err="1">
                <a:solidFill>
                  <a:schemeClr val="tx1"/>
                </a:solidFill>
              </a:rPr>
              <a:t>Politiques</a:t>
            </a:r>
            <a:r>
              <a:rPr lang="en-CA" sz="4000" b="1" dirty="0">
                <a:solidFill>
                  <a:schemeClr val="tx1"/>
                </a:solidFill>
              </a:rPr>
              <a:t> </a:t>
            </a:r>
            <a:r>
              <a:rPr lang="en-CA" sz="4000" b="1" dirty="0" err="1">
                <a:solidFill>
                  <a:schemeClr val="tx1"/>
                </a:solidFill>
              </a:rPr>
              <a:t>provinciales</a:t>
            </a:r>
            <a:r>
              <a:rPr lang="en-CA" sz="4000" b="1" dirty="0">
                <a:solidFill>
                  <a:schemeClr val="tx1"/>
                </a:solidFill>
              </a:rPr>
              <a:t> </a:t>
            </a:r>
            <a:r>
              <a:rPr lang="en-CA" sz="4000" b="1" dirty="0" err="1">
                <a:solidFill>
                  <a:schemeClr val="tx1"/>
                </a:solidFill>
              </a:rPr>
              <a:t>d’occupation</a:t>
            </a:r>
            <a:r>
              <a:rPr lang="en-CA" sz="4000" b="1" dirty="0">
                <a:solidFill>
                  <a:schemeClr val="tx1"/>
                </a:solidFill>
              </a:rPr>
              <a:t> des sols :</a:t>
            </a:r>
            <a:br>
              <a:rPr lang="en-CA" b="1" dirty="0">
                <a:solidFill>
                  <a:schemeClr val="tx1"/>
                </a:solidFill>
              </a:rPr>
            </a:br>
            <a:br>
              <a:rPr lang="en-CA" b="1" dirty="0">
                <a:solidFill>
                  <a:schemeClr val="tx1"/>
                </a:solidFill>
              </a:rPr>
            </a:br>
            <a:r>
              <a:rPr lang="en-CA" sz="3200" b="1" dirty="0">
                <a:solidFill>
                  <a:schemeClr val="tx1"/>
                </a:solidFill>
              </a:rPr>
              <a:t>4. </a:t>
            </a:r>
            <a:r>
              <a:rPr lang="en-US" altLang="en-US" sz="3200" b="1" dirty="0" err="1">
                <a:solidFill>
                  <a:schemeClr val="tx1"/>
                </a:solidFill>
              </a:rPr>
              <a:t>Ressources</a:t>
            </a:r>
            <a:r>
              <a:rPr lang="en-US" altLang="en-US" sz="3200" b="1" dirty="0">
                <a:solidFill>
                  <a:schemeClr val="tx1"/>
                </a:solidFill>
              </a:rPr>
              <a:t> </a:t>
            </a:r>
            <a:r>
              <a:rPr lang="en-US" altLang="en-US" sz="3200" b="1" dirty="0" err="1">
                <a:solidFill>
                  <a:schemeClr val="tx1"/>
                </a:solidFill>
              </a:rPr>
              <a:t>renouvelables</a:t>
            </a:r>
            <a:r>
              <a:rPr lang="en-US" altLang="en-US" sz="3200" b="1" dirty="0">
                <a:solidFill>
                  <a:schemeClr val="tx1"/>
                </a:solidFill>
              </a:rPr>
              <a:t>, </a:t>
            </a:r>
            <a:r>
              <a:rPr lang="en-US" altLang="en-US" sz="3200" b="1" dirty="0" err="1">
                <a:solidFill>
                  <a:schemeClr val="tx1"/>
                </a:solidFill>
              </a:rPr>
              <a:t>patrimoine</a:t>
            </a:r>
            <a:r>
              <a:rPr lang="en-US" altLang="en-US" sz="3200" b="1" dirty="0">
                <a:solidFill>
                  <a:schemeClr val="tx1"/>
                </a:solidFill>
              </a:rPr>
              <a:t> et </a:t>
            </a:r>
            <a:r>
              <a:rPr lang="en-US" altLang="en-US" sz="3200" b="1" dirty="0" err="1">
                <a:solidFill>
                  <a:schemeClr val="tx1"/>
                </a:solidFill>
              </a:rPr>
              <a:t>loisirs</a:t>
            </a:r>
            <a:r>
              <a:rPr lang="en-CA" sz="3200" b="1" dirty="0">
                <a:solidFill>
                  <a:schemeClr val="tx1"/>
                </a:solidFill>
              </a:rPr>
              <a:t> </a:t>
            </a:r>
          </a:p>
        </p:txBody>
      </p:sp>
      <p:sp>
        <p:nvSpPr>
          <p:cNvPr id="3" name="Content Placeholder 2"/>
          <p:cNvSpPr>
            <a:spLocks noGrp="1"/>
          </p:cNvSpPr>
          <p:nvPr>
            <p:ph idx="1"/>
          </p:nvPr>
        </p:nvSpPr>
        <p:spPr>
          <a:xfrm>
            <a:off x="1270276" y="2033515"/>
            <a:ext cx="9498841" cy="5575110"/>
          </a:xfrm>
        </p:spPr>
        <p:txBody>
          <a:bodyPr>
            <a:normAutofit/>
          </a:bodyPr>
          <a:lstStyle/>
          <a:p>
            <a:r>
              <a:rPr lang="fr-CA" dirty="0">
                <a:solidFill>
                  <a:schemeClr val="tx1"/>
                </a:solidFill>
              </a:rPr>
              <a:t>Il incite la conservation et la protection des ressources patrimoniales et des zones écosensibles</a:t>
            </a:r>
            <a:r>
              <a:rPr lang="en-US" altLang="en-US" dirty="0">
                <a:solidFill>
                  <a:schemeClr val="tx1"/>
                </a:solidFill>
              </a:rPr>
              <a:t>.</a:t>
            </a:r>
            <a:endParaRPr lang="en-US" altLang="en-US" sz="1800" dirty="0">
              <a:solidFill>
                <a:schemeClr val="tx1"/>
              </a:solidFill>
            </a:endParaRPr>
          </a:p>
          <a:p>
            <a:r>
              <a:rPr lang="fr-CA" dirty="0">
                <a:solidFill>
                  <a:schemeClr val="tx1"/>
                </a:solidFill>
              </a:rPr>
              <a:t>Il fait la promotion de l’usage durable des ressources renouvelables de manière écologique</a:t>
            </a:r>
            <a:r>
              <a:rPr lang="en-US" altLang="en-US" dirty="0">
                <a:solidFill>
                  <a:schemeClr val="tx1"/>
                </a:solidFill>
              </a:rPr>
              <a:t>.</a:t>
            </a:r>
          </a:p>
          <a:p>
            <a:r>
              <a:rPr lang="en-US" altLang="en-US" dirty="0">
                <a:solidFill>
                  <a:schemeClr val="tx1"/>
                </a:solidFill>
              </a:rPr>
              <a:t>Il encourage la </a:t>
            </a:r>
            <a:r>
              <a:rPr lang="en-US" altLang="en-US" dirty="0" err="1">
                <a:solidFill>
                  <a:schemeClr val="tx1"/>
                </a:solidFill>
              </a:rPr>
              <a:t>planification</a:t>
            </a:r>
            <a:r>
              <a:rPr lang="en-US" altLang="en-US" dirty="0">
                <a:solidFill>
                  <a:schemeClr val="tx1"/>
                </a:solidFill>
              </a:rPr>
              <a:t> </a:t>
            </a:r>
            <a:r>
              <a:rPr lang="en-US" altLang="en-US" dirty="0" err="1">
                <a:solidFill>
                  <a:schemeClr val="tx1"/>
                </a:solidFill>
              </a:rPr>
              <a:t>pertinente</a:t>
            </a:r>
            <a:r>
              <a:rPr lang="en-US" altLang="en-US" dirty="0">
                <a:solidFill>
                  <a:schemeClr val="tx1"/>
                </a:solidFill>
              </a:rPr>
              <a:t> et le bon </a:t>
            </a:r>
            <a:r>
              <a:rPr lang="en-US" altLang="en-US" dirty="0" err="1">
                <a:solidFill>
                  <a:schemeClr val="tx1"/>
                </a:solidFill>
              </a:rPr>
              <a:t>choix</a:t>
            </a:r>
            <a:r>
              <a:rPr lang="en-US" altLang="en-US" dirty="0">
                <a:solidFill>
                  <a:schemeClr val="tx1"/>
                </a:solidFill>
              </a:rPr>
              <a:t> </a:t>
            </a:r>
            <a:r>
              <a:rPr lang="en-US" altLang="en-US" dirty="0" err="1">
                <a:solidFill>
                  <a:schemeClr val="tx1"/>
                </a:solidFill>
              </a:rPr>
              <a:t>d’emplacement</a:t>
            </a:r>
            <a:r>
              <a:rPr lang="en-US" altLang="en-US" dirty="0">
                <a:solidFill>
                  <a:schemeClr val="tx1"/>
                </a:solidFill>
              </a:rPr>
              <a:t> des usages </a:t>
            </a:r>
            <a:r>
              <a:rPr lang="en-US" altLang="en-US" dirty="0" err="1">
                <a:solidFill>
                  <a:schemeClr val="tx1"/>
                </a:solidFill>
              </a:rPr>
              <a:t>récréatifs</a:t>
            </a:r>
            <a:r>
              <a:rPr lang="en-US" altLang="en-US" dirty="0">
                <a:solidFill>
                  <a:schemeClr val="tx1"/>
                </a:solidFill>
              </a:rPr>
              <a:t> </a:t>
            </a:r>
            <a:r>
              <a:rPr lang="en-US" altLang="en-US" dirty="0" err="1">
                <a:solidFill>
                  <a:schemeClr val="tx1"/>
                </a:solidFill>
              </a:rPr>
              <a:t>futurs</a:t>
            </a:r>
            <a:r>
              <a:rPr lang="en-US" altLang="en-US" dirty="0">
                <a:solidFill>
                  <a:schemeClr val="tx1"/>
                </a:solidFill>
              </a:rPr>
              <a:t> et </a:t>
            </a:r>
            <a:r>
              <a:rPr lang="en-US" altLang="en-US" dirty="0" err="1">
                <a:solidFill>
                  <a:schemeClr val="tx1"/>
                </a:solidFill>
              </a:rPr>
              <a:t>il</a:t>
            </a:r>
            <a:r>
              <a:rPr lang="en-US" altLang="en-US" dirty="0">
                <a:solidFill>
                  <a:schemeClr val="tx1"/>
                </a:solidFill>
              </a:rPr>
              <a:t> </a:t>
            </a:r>
            <a:r>
              <a:rPr lang="en-US" altLang="en-US" dirty="0" err="1">
                <a:solidFill>
                  <a:schemeClr val="tx1"/>
                </a:solidFill>
              </a:rPr>
              <a:t>favorise</a:t>
            </a:r>
            <a:r>
              <a:rPr lang="en-US" altLang="en-US" dirty="0">
                <a:solidFill>
                  <a:schemeClr val="tx1"/>
                </a:solidFill>
              </a:rPr>
              <a:t> </a:t>
            </a:r>
            <a:r>
              <a:rPr lang="en-US" altLang="en-US" dirty="0" err="1">
                <a:solidFill>
                  <a:schemeClr val="tx1"/>
                </a:solidFill>
              </a:rPr>
              <a:t>l’amélioration</a:t>
            </a:r>
            <a:r>
              <a:rPr lang="en-US" altLang="en-US" dirty="0">
                <a:solidFill>
                  <a:schemeClr val="tx1"/>
                </a:solidFill>
              </a:rPr>
              <a:t> des </a:t>
            </a:r>
            <a:r>
              <a:rPr lang="en-US" altLang="en-US" dirty="0" err="1">
                <a:solidFill>
                  <a:schemeClr val="tx1"/>
                </a:solidFill>
              </a:rPr>
              <a:t>forêts</a:t>
            </a:r>
            <a:r>
              <a:rPr lang="en-US" altLang="en-US" dirty="0">
                <a:solidFill>
                  <a:schemeClr val="tx1"/>
                </a:solidFill>
              </a:rPr>
              <a:t> et des </a:t>
            </a:r>
            <a:r>
              <a:rPr lang="en-US" altLang="en-US" dirty="0" err="1">
                <a:solidFill>
                  <a:schemeClr val="tx1"/>
                </a:solidFill>
              </a:rPr>
              <a:t>espaces</a:t>
            </a:r>
            <a:r>
              <a:rPr lang="en-US" altLang="en-US" dirty="0">
                <a:solidFill>
                  <a:schemeClr val="tx1"/>
                </a:solidFill>
              </a:rPr>
              <a:t> verts </a:t>
            </a:r>
            <a:r>
              <a:rPr lang="en-US" altLang="en-US" dirty="0" err="1">
                <a:solidFill>
                  <a:schemeClr val="tx1"/>
                </a:solidFill>
              </a:rPr>
              <a:t>urbains</a:t>
            </a:r>
            <a:r>
              <a:rPr lang="en-US" altLang="en-US" dirty="0">
                <a:solidFill>
                  <a:schemeClr val="tx1"/>
                </a:solidFill>
              </a:rPr>
              <a:t> </a:t>
            </a:r>
            <a:r>
              <a:rPr lang="en-US" altLang="en-US" dirty="0" err="1">
                <a:solidFill>
                  <a:schemeClr val="tx1"/>
                </a:solidFill>
              </a:rPr>
              <a:t>existants</a:t>
            </a:r>
            <a:r>
              <a:rPr lang="en-US" altLang="en-US" dirty="0">
                <a:solidFill>
                  <a:schemeClr val="tx1"/>
                </a:solidFill>
              </a:rPr>
              <a:t>.</a:t>
            </a:r>
          </a:p>
        </p:txBody>
      </p:sp>
    </p:spTree>
    <p:extLst>
      <p:ext uri="{BB962C8B-B14F-4D97-AF65-F5344CB8AC3E}">
        <p14:creationId xmlns:p14="http://schemas.microsoft.com/office/powerpoint/2010/main" val="688330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8763799" cy="1805835"/>
          </a:xfrm>
        </p:spPr>
        <p:txBody>
          <a:bodyPr>
            <a:normAutofit fontScale="90000"/>
          </a:bodyPr>
          <a:lstStyle/>
          <a:p>
            <a:r>
              <a:rPr lang="en-CA" sz="4000" b="1" dirty="0" err="1">
                <a:solidFill>
                  <a:schemeClr val="tx1"/>
                </a:solidFill>
              </a:rPr>
              <a:t>Politiques</a:t>
            </a:r>
            <a:r>
              <a:rPr lang="en-CA" sz="4000" b="1" dirty="0">
                <a:solidFill>
                  <a:schemeClr val="tx1"/>
                </a:solidFill>
              </a:rPr>
              <a:t> </a:t>
            </a:r>
            <a:r>
              <a:rPr lang="en-CA" sz="4000" b="1" dirty="0" err="1">
                <a:solidFill>
                  <a:schemeClr val="tx1"/>
                </a:solidFill>
              </a:rPr>
              <a:t>provinciales</a:t>
            </a:r>
            <a:r>
              <a:rPr lang="en-CA" sz="4000" b="1" dirty="0">
                <a:solidFill>
                  <a:schemeClr val="tx1"/>
                </a:solidFill>
              </a:rPr>
              <a:t> </a:t>
            </a:r>
            <a:r>
              <a:rPr lang="en-CA" sz="4000" b="1" dirty="0" err="1">
                <a:solidFill>
                  <a:schemeClr val="tx1"/>
                </a:solidFill>
              </a:rPr>
              <a:t>d’occupation</a:t>
            </a:r>
            <a:r>
              <a:rPr lang="en-CA" sz="4000" b="1" dirty="0">
                <a:solidFill>
                  <a:schemeClr val="tx1"/>
                </a:solidFill>
              </a:rPr>
              <a:t> des sols :</a:t>
            </a:r>
            <a:br>
              <a:rPr lang="en-CA" b="1" dirty="0">
                <a:solidFill>
                  <a:schemeClr val="tx1"/>
                </a:solidFill>
              </a:rPr>
            </a:br>
            <a:br>
              <a:rPr lang="en-CA" b="1" dirty="0">
                <a:solidFill>
                  <a:schemeClr val="tx1"/>
                </a:solidFill>
              </a:rPr>
            </a:br>
            <a:r>
              <a:rPr lang="en-CA" b="1" dirty="0">
                <a:solidFill>
                  <a:schemeClr val="tx1"/>
                </a:solidFill>
              </a:rPr>
              <a:t>5</a:t>
            </a:r>
            <a:r>
              <a:rPr lang="en-CA" sz="3200" b="1" dirty="0">
                <a:solidFill>
                  <a:schemeClr val="tx1"/>
                </a:solidFill>
              </a:rPr>
              <a:t>. Eau </a:t>
            </a:r>
          </a:p>
        </p:txBody>
      </p:sp>
      <p:sp>
        <p:nvSpPr>
          <p:cNvPr id="3" name="Content Placeholder 2"/>
          <p:cNvSpPr>
            <a:spLocks noGrp="1"/>
          </p:cNvSpPr>
          <p:nvPr>
            <p:ph idx="1"/>
          </p:nvPr>
        </p:nvSpPr>
        <p:spPr>
          <a:xfrm>
            <a:off x="1214858" y="2033515"/>
            <a:ext cx="9498841" cy="5575110"/>
          </a:xfrm>
        </p:spPr>
        <p:txBody>
          <a:bodyPr>
            <a:noAutofit/>
          </a:bodyPr>
          <a:lstStyle/>
          <a:p>
            <a:r>
              <a:rPr lang="fr-CA" dirty="0">
                <a:solidFill>
                  <a:schemeClr val="tx1"/>
                </a:solidFill>
              </a:rPr>
              <a:t>Il dirige les nouveaux développements loin des terres susceptibles aux inondations et à l’érosion; il exige aussi une protection adéquate contre les inondations (inondation à récurrence de 100 ans) dans les régions susceptibles aux inondations</a:t>
            </a:r>
            <a:r>
              <a:rPr lang="en-US" altLang="en-US" dirty="0">
                <a:solidFill>
                  <a:schemeClr val="tx1"/>
                </a:solidFill>
              </a:rPr>
              <a:t>.</a:t>
            </a:r>
          </a:p>
          <a:p>
            <a:r>
              <a:rPr lang="fr-CA" dirty="0">
                <a:solidFill>
                  <a:schemeClr val="tx1"/>
                </a:solidFill>
              </a:rPr>
              <a:t>Il freine les développements qui modifient les terres humides (sauf si elles sont modifiées en vue d’atténuer les inondations</a:t>
            </a:r>
            <a:r>
              <a:rPr lang="en-US" altLang="en-US" dirty="0">
                <a:solidFill>
                  <a:schemeClr val="tx1"/>
                </a:solidFill>
              </a:rPr>
              <a:t>).</a:t>
            </a:r>
          </a:p>
          <a:p>
            <a:r>
              <a:rPr lang="fr-CA" dirty="0">
                <a:solidFill>
                  <a:schemeClr val="tx1"/>
                </a:solidFill>
              </a:rPr>
              <a:t>Il fait la promotion de la protection des eaux de surface par l’entremise de marges de retrait pour les développements et par l’entremise de l’usage efficace et durable des sources d’eau souterraine potable</a:t>
            </a:r>
            <a:r>
              <a:rPr lang="en-US" altLang="en-US" dirty="0">
                <a:solidFill>
                  <a:schemeClr val="tx1"/>
                </a:solidFill>
              </a:rPr>
              <a:t>. </a:t>
            </a:r>
          </a:p>
        </p:txBody>
      </p:sp>
    </p:spTree>
    <p:extLst>
      <p:ext uri="{BB962C8B-B14F-4D97-AF65-F5344CB8AC3E}">
        <p14:creationId xmlns:p14="http://schemas.microsoft.com/office/powerpoint/2010/main" val="21275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8763799" cy="1805835"/>
          </a:xfrm>
        </p:spPr>
        <p:txBody>
          <a:bodyPr>
            <a:normAutofit fontScale="90000"/>
          </a:bodyPr>
          <a:lstStyle/>
          <a:p>
            <a:r>
              <a:rPr lang="en-CA" sz="4000" b="1" dirty="0" err="1">
                <a:solidFill>
                  <a:schemeClr val="tx1"/>
                </a:solidFill>
              </a:rPr>
              <a:t>Politiques</a:t>
            </a:r>
            <a:r>
              <a:rPr lang="en-CA" sz="4000" b="1" dirty="0">
                <a:solidFill>
                  <a:schemeClr val="tx1"/>
                </a:solidFill>
              </a:rPr>
              <a:t> </a:t>
            </a:r>
            <a:r>
              <a:rPr lang="en-CA" sz="4000" b="1" dirty="0" err="1">
                <a:solidFill>
                  <a:schemeClr val="tx1"/>
                </a:solidFill>
              </a:rPr>
              <a:t>provinciales</a:t>
            </a:r>
            <a:r>
              <a:rPr lang="en-CA" sz="4000" b="1" dirty="0">
                <a:solidFill>
                  <a:schemeClr val="tx1"/>
                </a:solidFill>
              </a:rPr>
              <a:t> </a:t>
            </a:r>
            <a:r>
              <a:rPr lang="en-CA" sz="4000" b="1" dirty="0" err="1">
                <a:solidFill>
                  <a:schemeClr val="tx1"/>
                </a:solidFill>
              </a:rPr>
              <a:t>d’occupation</a:t>
            </a:r>
            <a:r>
              <a:rPr lang="en-CA" sz="4000" b="1" dirty="0">
                <a:solidFill>
                  <a:schemeClr val="tx1"/>
                </a:solidFill>
              </a:rPr>
              <a:t> des sols :</a:t>
            </a:r>
            <a:br>
              <a:rPr lang="en-CA" b="1" dirty="0">
                <a:solidFill>
                  <a:schemeClr val="tx1"/>
                </a:solidFill>
              </a:rPr>
            </a:br>
            <a:br>
              <a:rPr lang="en-CA" b="1" dirty="0">
                <a:solidFill>
                  <a:schemeClr val="tx1"/>
                </a:solidFill>
              </a:rPr>
            </a:br>
            <a:r>
              <a:rPr lang="en-CA" b="1" dirty="0">
                <a:solidFill>
                  <a:schemeClr val="tx1"/>
                </a:solidFill>
              </a:rPr>
              <a:t>6</a:t>
            </a:r>
            <a:r>
              <a:rPr lang="en-CA" sz="3200" b="1" dirty="0">
                <a:solidFill>
                  <a:schemeClr val="tx1"/>
                </a:solidFill>
              </a:rPr>
              <a:t>. Infrastructure</a:t>
            </a:r>
          </a:p>
        </p:txBody>
      </p:sp>
      <p:sp>
        <p:nvSpPr>
          <p:cNvPr id="3" name="Content Placeholder 2"/>
          <p:cNvSpPr>
            <a:spLocks noGrp="1"/>
          </p:cNvSpPr>
          <p:nvPr>
            <p:ph idx="1"/>
          </p:nvPr>
        </p:nvSpPr>
        <p:spPr>
          <a:xfrm>
            <a:off x="1201003" y="2033515"/>
            <a:ext cx="9498841" cy="5575110"/>
          </a:xfrm>
        </p:spPr>
        <p:txBody>
          <a:bodyPr>
            <a:noAutofit/>
          </a:bodyPr>
          <a:lstStyle/>
          <a:p>
            <a:r>
              <a:rPr lang="fr-CA" sz="2700" dirty="0">
                <a:solidFill>
                  <a:schemeClr val="tx1"/>
                </a:solidFill>
              </a:rPr>
              <a:t>Il vise à intégrer l’usage des terres et la planification de l’infrastructure et il est conçu pour faire en sorte que les coûts du cycle de vie complet des infrastructures soient pris en compte dans les décisions en matière de planification</a:t>
            </a:r>
            <a:r>
              <a:rPr lang="en-US" altLang="en-US" sz="2700" dirty="0">
                <a:solidFill>
                  <a:schemeClr val="tx1"/>
                </a:solidFill>
              </a:rPr>
              <a:t>.</a:t>
            </a:r>
          </a:p>
          <a:p>
            <a:r>
              <a:rPr lang="fr-CA" sz="2700" dirty="0">
                <a:solidFill>
                  <a:schemeClr val="tx1"/>
                </a:solidFill>
              </a:rPr>
              <a:t>Il encourage la préparation de plans de gestion de l’eau potable et des eaux usées à l’échelle locale afin d’orienter le processus d’examen des plans de développement (requis dans la région de la capitale</a:t>
            </a:r>
            <a:r>
              <a:rPr lang="en-US" altLang="en-US" sz="2700" dirty="0">
                <a:solidFill>
                  <a:schemeClr val="tx1"/>
                </a:solidFill>
              </a:rPr>
              <a:t>).</a:t>
            </a:r>
          </a:p>
          <a:p>
            <a:r>
              <a:rPr lang="fr-CA" sz="2700" dirty="0">
                <a:solidFill>
                  <a:schemeClr val="tx1"/>
                </a:solidFill>
              </a:rPr>
              <a:t>Il favorise l’intensification des secteurs dotés de services de canalisation et il dissuade les nouveaux développements qui dépendent des services sur le site (puits et champs d’épuration</a:t>
            </a:r>
            <a:r>
              <a:rPr lang="en-US" altLang="en-US" sz="2700" dirty="0">
                <a:solidFill>
                  <a:schemeClr val="tx1"/>
                </a:solidFill>
              </a:rPr>
              <a:t>).</a:t>
            </a:r>
          </a:p>
        </p:txBody>
      </p:sp>
    </p:spTree>
    <p:extLst>
      <p:ext uri="{BB962C8B-B14F-4D97-AF65-F5344CB8AC3E}">
        <p14:creationId xmlns:p14="http://schemas.microsoft.com/office/powerpoint/2010/main" val="3570690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8763799" cy="1805835"/>
          </a:xfrm>
        </p:spPr>
        <p:txBody>
          <a:bodyPr>
            <a:normAutofit fontScale="90000"/>
          </a:bodyPr>
          <a:lstStyle/>
          <a:p>
            <a:r>
              <a:rPr lang="en-CA" b="1" dirty="0" err="1">
                <a:solidFill>
                  <a:schemeClr val="tx1"/>
                </a:solidFill>
              </a:rPr>
              <a:t>Politiques</a:t>
            </a:r>
            <a:r>
              <a:rPr lang="en-CA" b="1" dirty="0">
                <a:solidFill>
                  <a:schemeClr val="tx1"/>
                </a:solidFill>
              </a:rPr>
              <a:t> </a:t>
            </a:r>
            <a:r>
              <a:rPr lang="en-CA" b="1" dirty="0" err="1">
                <a:solidFill>
                  <a:schemeClr val="tx1"/>
                </a:solidFill>
              </a:rPr>
              <a:t>provinciales</a:t>
            </a:r>
            <a:r>
              <a:rPr lang="en-CA" b="1" dirty="0">
                <a:solidFill>
                  <a:schemeClr val="tx1"/>
                </a:solidFill>
              </a:rPr>
              <a:t> </a:t>
            </a:r>
            <a:r>
              <a:rPr lang="en-CA" b="1" dirty="0" err="1">
                <a:solidFill>
                  <a:schemeClr val="tx1"/>
                </a:solidFill>
              </a:rPr>
              <a:t>d’occupation</a:t>
            </a:r>
            <a:r>
              <a:rPr lang="en-CA" b="1" dirty="0">
                <a:solidFill>
                  <a:schemeClr val="tx1"/>
                </a:solidFill>
              </a:rPr>
              <a:t> des sols :</a:t>
            </a:r>
            <a:br>
              <a:rPr lang="en-CA" b="1" dirty="0">
                <a:solidFill>
                  <a:schemeClr val="tx1"/>
                </a:solidFill>
              </a:rPr>
            </a:br>
            <a:br>
              <a:rPr lang="en-CA" b="1" dirty="0">
                <a:solidFill>
                  <a:schemeClr val="tx1"/>
                </a:solidFill>
              </a:rPr>
            </a:br>
            <a:r>
              <a:rPr lang="en-CA" b="1" dirty="0">
                <a:solidFill>
                  <a:schemeClr val="tx1"/>
                </a:solidFill>
              </a:rPr>
              <a:t>7</a:t>
            </a:r>
            <a:r>
              <a:rPr lang="en-CA" sz="3200" b="1" dirty="0">
                <a:solidFill>
                  <a:schemeClr val="tx1"/>
                </a:solidFill>
              </a:rPr>
              <a:t>. Transports</a:t>
            </a:r>
          </a:p>
        </p:txBody>
      </p:sp>
      <p:sp>
        <p:nvSpPr>
          <p:cNvPr id="3" name="Content Placeholder 2"/>
          <p:cNvSpPr>
            <a:spLocks noGrp="1"/>
          </p:cNvSpPr>
          <p:nvPr>
            <p:ph idx="1"/>
          </p:nvPr>
        </p:nvSpPr>
        <p:spPr>
          <a:xfrm>
            <a:off x="1201003" y="1282890"/>
            <a:ext cx="9498841" cy="5575110"/>
          </a:xfrm>
        </p:spPr>
        <p:txBody>
          <a:bodyPr>
            <a:noAutofit/>
          </a:bodyPr>
          <a:lstStyle/>
          <a:p>
            <a:r>
              <a:rPr lang="en-US" altLang="en-US" dirty="0">
                <a:solidFill>
                  <a:schemeClr val="tx1"/>
                </a:solidFill>
              </a:rPr>
              <a:t>Il incite </a:t>
            </a:r>
            <a:r>
              <a:rPr lang="en-US" altLang="en-US" dirty="0" err="1">
                <a:solidFill>
                  <a:schemeClr val="tx1"/>
                </a:solidFill>
              </a:rPr>
              <a:t>l’intégration</a:t>
            </a:r>
            <a:r>
              <a:rPr lang="en-US" altLang="en-US" dirty="0">
                <a:solidFill>
                  <a:schemeClr val="tx1"/>
                </a:solidFill>
              </a:rPr>
              <a:t> et la </a:t>
            </a:r>
            <a:r>
              <a:rPr lang="en-US" altLang="en-US" dirty="0" err="1">
                <a:solidFill>
                  <a:schemeClr val="tx1"/>
                </a:solidFill>
              </a:rPr>
              <a:t>connexion</a:t>
            </a:r>
            <a:r>
              <a:rPr lang="en-US" altLang="en-US" dirty="0">
                <a:solidFill>
                  <a:schemeClr val="tx1"/>
                </a:solidFill>
              </a:rPr>
              <a:t> des </a:t>
            </a:r>
            <a:r>
              <a:rPr lang="en-US" altLang="en-US" dirty="0" err="1">
                <a:solidFill>
                  <a:schemeClr val="tx1"/>
                </a:solidFill>
              </a:rPr>
              <a:t>systèmes</a:t>
            </a:r>
            <a:r>
              <a:rPr lang="en-US" altLang="en-US" dirty="0">
                <a:solidFill>
                  <a:schemeClr val="tx1"/>
                </a:solidFill>
              </a:rPr>
              <a:t> de transport.</a:t>
            </a:r>
          </a:p>
          <a:p>
            <a:r>
              <a:rPr lang="fr-CA" dirty="0">
                <a:solidFill>
                  <a:schemeClr val="tx1"/>
                </a:solidFill>
              </a:rPr>
              <a:t>Il favorise la planification pour tous les modes de transport, y compris le transport public et le transport actif</a:t>
            </a:r>
            <a:r>
              <a:rPr lang="en-US" altLang="en-US" dirty="0">
                <a:solidFill>
                  <a:schemeClr val="tx1"/>
                </a:solidFill>
              </a:rPr>
              <a:t>.</a:t>
            </a:r>
          </a:p>
          <a:p>
            <a:r>
              <a:rPr lang="fr-CA" dirty="0">
                <a:solidFill>
                  <a:schemeClr val="tx1"/>
                </a:solidFill>
              </a:rPr>
              <a:t>Il dissuade les aménagements qui compromettent la sécurité et l’efficacité du réseau routier provincial (p. ex. les montées rapprochées, les intersections mal alignées, </a:t>
            </a:r>
            <a:r>
              <a:rPr lang="fr-CA" dirty="0" err="1">
                <a:solidFill>
                  <a:schemeClr val="tx1"/>
                </a:solidFill>
              </a:rPr>
              <a:t>etc</a:t>
            </a:r>
            <a:r>
              <a:rPr lang="en-US" altLang="en-US" dirty="0">
                <a:solidFill>
                  <a:schemeClr val="tx1"/>
                </a:solidFill>
              </a:rPr>
              <a:t>.).</a:t>
            </a:r>
          </a:p>
        </p:txBody>
      </p:sp>
    </p:spTree>
    <p:extLst>
      <p:ext uri="{BB962C8B-B14F-4D97-AF65-F5344CB8AC3E}">
        <p14:creationId xmlns:p14="http://schemas.microsoft.com/office/powerpoint/2010/main" val="111141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8763799" cy="1805835"/>
          </a:xfrm>
        </p:spPr>
        <p:txBody>
          <a:bodyPr>
            <a:normAutofit fontScale="90000"/>
          </a:bodyPr>
          <a:lstStyle/>
          <a:p>
            <a:r>
              <a:rPr lang="en-CA" sz="4000" b="1" dirty="0" err="1">
                <a:solidFill>
                  <a:schemeClr val="tx1"/>
                </a:solidFill>
              </a:rPr>
              <a:t>Politiques</a:t>
            </a:r>
            <a:r>
              <a:rPr lang="en-CA" sz="4000" b="1" dirty="0">
                <a:solidFill>
                  <a:schemeClr val="tx1"/>
                </a:solidFill>
              </a:rPr>
              <a:t> </a:t>
            </a:r>
            <a:r>
              <a:rPr lang="en-CA" sz="4000" b="1" dirty="0" err="1">
                <a:solidFill>
                  <a:schemeClr val="tx1"/>
                </a:solidFill>
              </a:rPr>
              <a:t>provinciales</a:t>
            </a:r>
            <a:r>
              <a:rPr lang="en-CA" sz="4000" b="1" dirty="0">
                <a:solidFill>
                  <a:schemeClr val="tx1"/>
                </a:solidFill>
              </a:rPr>
              <a:t> </a:t>
            </a:r>
            <a:r>
              <a:rPr lang="en-CA" sz="4000" b="1" dirty="0" err="1">
                <a:solidFill>
                  <a:schemeClr val="tx1"/>
                </a:solidFill>
              </a:rPr>
              <a:t>d’occupation</a:t>
            </a:r>
            <a:r>
              <a:rPr lang="en-CA" sz="4000" b="1" dirty="0">
                <a:solidFill>
                  <a:schemeClr val="tx1"/>
                </a:solidFill>
              </a:rPr>
              <a:t> des sols :</a:t>
            </a:r>
            <a:br>
              <a:rPr lang="en-CA" b="1" dirty="0">
                <a:solidFill>
                  <a:schemeClr val="tx1"/>
                </a:solidFill>
              </a:rPr>
            </a:br>
            <a:br>
              <a:rPr lang="en-CA" b="1" dirty="0">
                <a:solidFill>
                  <a:schemeClr val="tx1"/>
                </a:solidFill>
              </a:rPr>
            </a:br>
            <a:r>
              <a:rPr lang="en-CA" b="1" dirty="0">
                <a:solidFill>
                  <a:schemeClr val="tx1"/>
                </a:solidFill>
              </a:rPr>
              <a:t>8</a:t>
            </a:r>
            <a:r>
              <a:rPr lang="en-CA" sz="3200" b="1" dirty="0">
                <a:solidFill>
                  <a:schemeClr val="tx1"/>
                </a:solidFill>
              </a:rPr>
              <a:t>. </a:t>
            </a:r>
            <a:r>
              <a:rPr lang="en-CA" sz="3200" b="1" dirty="0" err="1">
                <a:solidFill>
                  <a:schemeClr val="tx1"/>
                </a:solidFill>
              </a:rPr>
              <a:t>Ressources</a:t>
            </a:r>
            <a:r>
              <a:rPr lang="en-CA" sz="3200" b="1" dirty="0">
                <a:solidFill>
                  <a:schemeClr val="tx1"/>
                </a:solidFill>
              </a:rPr>
              <a:t> </a:t>
            </a:r>
            <a:r>
              <a:rPr lang="en-CA" sz="3200" b="1" dirty="0" err="1">
                <a:solidFill>
                  <a:schemeClr val="tx1"/>
                </a:solidFill>
              </a:rPr>
              <a:t>minérales</a:t>
            </a:r>
            <a:endParaRPr lang="en-CA" sz="3200" b="1" dirty="0">
              <a:solidFill>
                <a:schemeClr val="tx1"/>
              </a:solidFill>
            </a:endParaRPr>
          </a:p>
        </p:txBody>
      </p:sp>
      <p:sp>
        <p:nvSpPr>
          <p:cNvPr id="3" name="Content Placeholder 2"/>
          <p:cNvSpPr>
            <a:spLocks noGrp="1"/>
          </p:cNvSpPr>
          <p:nvPr>
            <p:ph idx="1"/>
          </p:nvPr>
        </p:nvSpPr>
        <p:spPr>
          <a:xfrm>
            <a:off x="1201003" y="2033515"/>
            <a:ext cx="9498841" cy="5575110"/>
          </a:xfrm>
        </p:spPr>
        <p:txBody>
          <a:bodyPr>
            <a:noAutofit/>
          </a:bodyPr>
          <a:lstStyle/>
          <a:p>
            <a:r>
              <a:rPr lang="fr-CA" dirty="0">
                <a:solidFill>
                  <a:schemeClr val="tx1"/>
                </a:solidFill>
              </a:rPr>
              <a:t>Les plans d’aménagement devraient déterminer les terres riches en minéraux et les terres contenant des ressources en agrégats; ils devraient protéger ces ressources contre les usages de terres de surface incompatibles qui pourraient avoir une incidence sur l’exploration ou l’extraction</a:t>
            </a:r>
            <a:r>
              <a:rPr lang="en-US" altLang="en-US" dirty="0">
                <a:solidFill>
                  <a:schemeClr val="tx1"/>
                </a:solidFill>
              </a:rPr>
              <a:t>.</a:t>
            </a:r>
          </a:p>
          <a:p>
            <a:endParaRPr lang="en-US" altLang="en-US" dirty="0">
              <a:solidFill>
                <a:schemeClr val="tx1"/>
              </a:solidFill>
            </a:endParaRPr>
          </a:p>
        </p:txBody>
      </p:sp>
    </p:spTree>
    <p:extLst>
      <p:ext uri="{BB962C8B-B14F-4D97-AF65-F5344CB8AC3E}">
        <p14:creationId xmlns:p14="http://schemas.microsoft.com/office/powerpoint/2010/main" val="3353610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8763799" cy="1805835"/>
          </a:xfrm>
        </p:spPr>
        <p:txBody>
          <a:bodyPr>
            <a:normAutofit fontScale="90000"/>
          </a:bodyPr>
          <a:lstStyle/>
          <a:p>
            <a:r>
              <a:rPr lang="en-CA" sz="4000" b="1" dirty="0" err="1">
                <a:solidFill>
                  <a:schemeClr val="tx1"/>
                </a:solidFill>
              </a:rPr>
              <a:t>Politiques</a:t>
            </a:r>
            <a:r>
              <a:rPr lang="en-CA" sz="4000" b="1" dirty="0">
                <a:solidFill>
                  <a:schemeClr val="tx1"/>
                </a:solidFill>
              </a:rPr>
              <a:t> </a:t>
            </a:r>
            <a:r>
              <a:rPr lang="en-CA" sz="4000" b="1" dirty="0" err="1">
                <a:solidFill>
                  <a:schemeClr val="tx1"/>
                </a:solidFill>
              </a:rPr>
              <a:t>provinciales</a:t>
            </a:r>
            <a:r>
              <a:rPr lang="en-CA" sz="4000" b="1" dirty="0">
                <a:solidFill>
                  <a:schemeClr val="tx1"/>
                </a:solidFill>
              </a:rPr>
              <a:t> </a:t>
            </a:r>
            <a:r>
              <a:rPr lang="en-CA" sz="4000" b="1" dirty="0" err="1">
                <a:solidFill>
                  <a:schemeClr val="tx1"/>
                </a:solidFill>
              </a:rPr>
              <a:t>d’occupation</a:t>
            </a:r>
            <a:r>
              <a:rPr lang="en-CA" sz="4000" b="1" dirty="0">
                <a:solidFill>
                  <a:schemeClr val="tx1"/>
                </a:solidFill>
              </a:rPr>
              <a:t> des sols :</a:t>
            </a:r>
            <a:br>
              <a:rPr lang="en-CA" b="1" dirty="0">
                <a:solidFill>
                  <a:schemeClr val="tx1"/>
                </a:solidFill>
              </a:rPr>
            </a:br>
            <a:br>
              <a:rPr lang="en-CA" b="1" dirty="0">
                <a:solidFill>
                  <a:schemeClr val="tx1"/>
                </a:solidFill>
              </a:rPr>
            </a:br>
            <a:r>
              <a:rPr lang="en-CA" b="1" dirty="0">
                <a:solidFill>
                  <a:schemeClr val="tx1"/>
                </a:solidFill>
              </a:rPr>
              <a:t>9</a:t>
            </a:r>
            <a:r>
              <a:rPr lang="en-CA" sz="3200" b="1" dirty="0">
                <a:solidFill>
                  <a:schemeClr val="tx1"/>
                </a:solidFill>
              </a:rPr>
              <a:t>. </a:t>
            </a:r>
            <a:r>
              <a:rPr lang="en-CA" sz="3200" b="1" dirty="0" err="1">
                <a:solidFill>
                  <a:schemeClr val="tx1"/>
                </a:solidFill>
              </a:rPr>
              <a:t>Région</a:t>
            </a:r>
            <a:r>
              <a:rPr lang="en-CA" sz="3200" b="1" dirty="0">
                <a:solidFill>
                  <a:schemeClr val="tx1"/>
                </a:solidFill>
              </a:rPr>
              <a:t> de la </a:t>
            </a:r>
            <a:r>
              <a:rPr lang="en-CA" sz="3200" b="1" dirty="0" err="1">
                <a:solidFill>
                  <a:schemeClr val="tx1"/>
                </a:solidFill>
              </a:rPr>
              <a:t>capitale</a:t>
            </a:r>
            <a:endParaRPr lang="en-CA" sz="3200" b="1" dirty="0">
              <a:solidFill>
                <a:schemeClr val="tx1"/>
              </a:solidFill>
            </a:endParaRPr>
          </a:p>
        </p:txBody>
      </p:sp>
      <p:sp>
        <p:nvSpPr>
          <p:cNvPr id="3" name="Content Placeholder 2"/>
          <p:cNvSpPr>
            <a:spLocks noGrp="1"/>
          </p:cNvSpPr>
          <p:nvPr>
            <p:ph idx="1"/>
          </p:nvPr>
        </p:nvSpPr>
        <p:spPr>
          <a:xfrm>
            <a:off x="1201003" y="2033514"/>
            <a:ext cx="9498841" cy="4824485"/>
          </a:xfrm>
        </p:spPr>
        <p:txBody>
          <a:bodyPr>
            <a:noAutofit/>
          </a:bodyPr>
          <a:lstStyle/>
          <a:p>
            <a:r>
              <a:rPr lang="en-US" altLang="en-US" sz="2600" dirty="0">
                <a:solidFill>
                  <a:schemeClr val="tx1"/>
                </a:solidFill>
              </a:rPr>
              <a:t>Il </a:t>
            </a:r>
            <a:r>
              <a:rPr lang="en-US" altLang="en-US" sz="2600" dirty="0" err="1">
                <a:solidFill>
                  <a:schemeClr val="tx1"/>
                </a:solidFill>
              </a:rPr>
              <a:t>s’agit</a:t>
            </a:r>
            <a:r>
              <a:rPr lang="en-US" altLang="en-US" sz="2600" dirty="0">
                <a:solidFill>
                  <a:schemeClr val="tx1"/>
                </a:solidFill>
              </a:rPr>
              <a:t> d’un nouveau </a:t>
            </a:r>
            <a:r>
              <a:rPr lang="en-US" altLang="en-US" sz="2600" dirty="0" err="1">
                <a:solidFill>
                  <a:schemeClr val="tx1"/>
                </a:solidFill>
              </a:rPr>
              <a:t>secteur</a:t>
            </a:r>
            <a:r>
              <a:rPr lang="en-US" altLang="en-US" sz="2600" dirty="0">
                <a:solidFill>
                  <a:schemeClr val="tx1"/>
                </a:solidFill>
              </a:rPr>
              <a:t> de </a:t>
            </a:r>
            <a:r>
              <a:rPr lang="en-US" altLang="en-US" sz="2600" dirty="0" err="1">
                <a:solidFill>
                  <a:schemeClr val="tx1"/>
                </a:solidFill>
              </a:rPr>
              <a:t>politique</a:t>
            </a:r>
            <a:r>
              <a:rPr lang="en-US" altLang="en-US" sz="2600" dirty="0">
                <a:solidFill>
                  <a:schemeClr val="tx1"/>
                </a:solidFill>
              </a:rPr>
              <a:t> </a:t>
            </a:r>
            <a:r>
              <a:rPr lang="en-US" altLang="en-US" sz="2600" dirty="0" err="1">
                <a:solidFill>
                  <a:schemeClr val="tx1"/>
                </a:solidFill>
              </a:rPr>
              <a:t>lancé</a:t>
            </a:r>
            <a:r>
              <a:rPr lang="en-US" altLang="en-US" sz="2600" dirty="0">
                <a:solidFill>
                  <a:schemeClr val="tx1"/>
                </a:solidFill>
              </a:rPr>
              <a:t> </a:t>
            </a:r>
            <a:r>
              <a:rPr lang="en-US" altLang="en-US" sz="2600" dirty="0" err="1">
                <a:solidFill>
                  <a:schemeClr val="tx1"/>
                </a:solidFill>
              </a:rPr>
              <a:t>dans</a:t>
            </a:r>
            <a:r>
              <a:rPr lang="en-US" altLang="en-US" sz="2600" dirty="0">
                <a:solidFill>
                  <a:schemeClr val="tx1"/>
                </a:solidFill>
              </a:rPr>
              <a:t> le cadre des </a:t>
            </a:r>
            <a:r>
              <a:rPr lang="en-US" altLang="en-US" sz="2600" dirty="0" err="1">
                <a:solidFill>
                  <a:schemeClr val="tx1"/>
                </a:solidFill>
              </a:rPr>
              <a:t>politiques</a:t>
            </a:r>
            <a:r>
              <a:rPr lang="en-US" altLang="en-US" sz="2600" dirty="0">
                <a:solidFill>
                  <a:schemeClr val="tx1"/>
                </a:solidFill>
              </a:rPr>
              <a:t> </a:t>
            </a:r>
            <a:r>
              <a:rPr lang="en-US" altLang="en-US" sz="2600" dirty="0" err="1">
                <a:solidFill>
                  <a:schemeClr val="tx1"/>
                </a:solidFill>
              </a:rPr>
              <a:t>provinciales</a:t>
            </a:r>
            <a:r>
              <a:rPr lang="en-US" altLang="en-US" sz="2600" dirty="0">
                <a:solidFill>
                  <a:schemeClr val="tx1"/>
                </a:solidFill>
              </a:rPr>
              <a:t> </a:t>
            </a:r>
            <a:r>
              <a:rPr lang="en-US" altLang="en-US" sz="2600" dirty="0" err="1">
                <a:solidFill>
                  <a:schemeClr val="tx1"/>
                </a:solidFill>
              </a:rPr>
              <a:t>d’occupation</a:t>
            </a:r>
            <a:r>
              <a:rPr lang="en-US" altLang="en-US" sz="2600" dirty="0">
                <a:solidFill>
                  <a:schemeClr val="tx1"/>
                </a:solidFill>
              </a:rPr>
              <a:t> des sols de 2011 </a:t>
            </a:r>
            <a:r>
              <a:rPr lang="en-US" altLang="en-US" sz="2600" dirty="0" err="1">
                <a:solidFill>
                  <a:schemeClr val="tx1"/>
                </a:solidFill>
              </a:rPr>
              <a:t>visant</a:t>
            </a:r>
            <a:r>
              <a:rPr lang="en-US" altLang="en-US" sz="2600" dirty="0">
                <a:solidFill>
                  <a:schemeClr val="tx1"/>
                </a:solidFill>
              </a:rPr>
              <a:t> à </a:t>
            </a:r>
            <a:r>
              <a:rPr lang="en-US" altLang="en-US" sz="2600" dirty="0" err="1">
                <a:solidFill>
                  <a:schemeClr val="tx1"/>
                </a:solidFill>
              </a:rPr>
              <a:t>reconnaître</a:t>
            </a:r>
            <a:r>
              <a:rPr lang="en-US" altLang="en-US" sz="2600" dirty="0">
                <a:solidFill>
                  <a:schemeClr val="tx1"/>
                </a:solidFill>
              </a:rPr>
              <a:t> </a:t>
            </a:r>
            <a:r>
              <a:rPr lang="en-US" altLang="en-US" sz="2600" dirty="0" err="1">
                <a:solidFill>
                  <a:schemeClr val="tx1"/>
                </a:solidFill>
              </a:rPr>
              <a:t>l’importance</a:t>
            </a:r>
            <a:r>
              <a:rPr lang="en-US" altLang="en-US" sz="2600" dirty="0">
                <a:solidFill>
                  <a:schemeClr val="tx1"/>
                </a:solidFill>
              </a:rPr>
              <a:t> de la </a:t>
            </a:r>
            <a:r>
              <a:rPr lang="en-US" altLang="en-US" sz="2600" dirty="0" err="1">
                <a:solidFill>
                  <a:schemeClr val="tx1"/>
                </a:solidFill>
              </a:rPr>
              <a:t>région</a:t>
            </a:r>
            <a:r>
              <a:rPr lang="en-US" altLang="en-US" sz="2600" dirty="0">
                <a:solidFill>
                  <a:schemeClr val="tx1"/>
                </a:solidFill>
              </a:rPr>
              <a:t> de la </a:t>
            </a:r>
            <a:r>
              <a:rPr lang="en-US" altLang="en-US" sz="2600" dirty="0" err="1">
                <a:solidFill>
                  <a:schemeClr val="tx1"/>
                </a:solidFill>
              </a:rPr>
              <a:t>capitale</a:t>
            </a:r>
            <a:r>
              <a:rPr lang="en-US" altLang="en-US" sz="2600" dirty="0">
                <a:solidFill>
                  <a:schemeClr val="tx1"/>
                </a:solidFill>
              </a:rPr>
              <a:t> qui </a:t>
            </a:r>
            <a:r>
              <a:rPr lang="en-US" altLang="en-US" sz="2600" dirty="0" err="1">
                <a:solidFill>
                  <a:schemeClr val="tx1"/>
                </a:solidFill>
              </a:rPr>
              <a:t>abrite</a:t>
            </a:r>
            <a:r>
              <a:rPr lang="en-US" altLang="en-US" sz="2600" dirty="0">
                <a:solidFill>
                  <a:schemeClr val="tx1"/>
                </a:solidFill>
              </a:rPr>
              <a:t> plus de </a:t>
            </a:r>
            <a:r>
              <a:rPr lang="en-US" altLang="en-US" sz="2600" dirty="0" err="1">
                <a:solidFill>
                  <a:schemeClr val="tx1"/>
                </a:solidFill>
              </a:rPr>
              <a:t>deux</a:t>
            </a:r>
            <a:r>
              <a:rPr lang="en-US" altLang="en-US" sz="2600" dirty="0">
                <a:solidFill>
                  <a:schemeClr val="tx1"/>
                </a:solidFill>
              </a:rPr>
              <a:t> tiers des </a:t>
            </a:r>
            <a:r>
              <a:rPr lang="en-US" altLang="en-US" sz="2600" dirty="0" err="1">
                <a:solidFill>
                  <a:schemeClr val="tx1"/>
                </a:solidFill>
              </a:rPr>
              <a:t>Manitobains</a:t>
            </a:r>
            <a:r>
              <a:rPr lang="en-US" altLang="en-US" sz="2600" dirty="0">
                <a:solidFill>
                  <a:schemeClr val="tx1"/>
                </a:solidFill>
              </a:rPr>
              <a:t>.</a:t>
            </a:r>
          </a:p>
          <a:p>
            <a:r>
              <a:rPr lang="fr-CA" sz="2600" dirty="0">
                <a:solidFill>
                  <a:schemeClr val="tx1"/>
                </a:solidFill>
              </a:rPr>
              <a:t>Il favorise les stratégies et la coopération régionales et </a:t>
            </a:r>
            <a:r>
              <a:rPr lang="fr-CA" sz="2600" dirty="0" err="1">
                <a:solidFill>
                  <a:schemeClr val="tx1"/>
                </a:solidFill>
              </a:rPr>
              <a:t>intermunicipales</a:t>
            </a:r>
            <a:r>
              <a:rPr lang="fr-CA" sz="2600" dirty="0">
                <a:solidFill>
                  <a:schemeClr val="tx1"/>
                </a:solidFill>
              </a:rPr>
              <a:t> afin de gérer les pressions en matière de croissance et de développement ainsi que les besoins liés aux services</a:t>
            </a:r>
            <a:r>
              <a:rPr lang="en-US" altLang="en-US" sz="2600" dirty="0">
                <a:solidFill>
                  <a:schemeClr val="tx1"/>
                </a:solidFill>
              </a:rPr>
              <a:t>.</a:t>
            </a:r>
          </a:p>
          <a:p>
            <a:r>
              <a:rPr lang="fr-CA" sz="2600" dirty="0">
                <a:solidFill>
                  <a:schemeClr val="tx1"/>
                </a:solidFill>
              </a:rPr>
              <a:t>Il vise à cibler, à protéger et à maximiser le potentiel des actifs économiques clés de la région (installations de transport multimodal, aéroport international ouvert vingt-quatre heures, établissements culturels, éducatifs et médicaux regroupés</a:t>
            </a:r>
            <a:r>
              <a:rPr lang="en-US" altLang="en-US" sz="2600" dirty="0">
                <a:solidFill>
                  <a:schemeClr val="tx1"/>
                </a:solidFill>
              </a:rPr>
              <a:t>).</a:t>
            </a:r>
          </a:p>
          <a:p>
            <a:endParaRPr lang="en-US" altLang="en-US" dirty="0">
              <a:solidFill>
                <a:schemeClr val="tx1"/>
              </a:solidFill>
            </a:endParaRPr>
          </a:p>
        </p:txBody>
      </p:sp>
    </p:spTree>
    <p:extLst>
      <p:ext uri="{BB962C8B-B14F-4D97-AF65-F5344CB8AC3E}">
        <p14:creationId xmlns:p14="http://schemas.microsoft.com/office/powerpoint/2010/main" val="979891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113" y="532481"/>
            <a:ext cx="8518760" cy="1272854"/>
          </a:xfrm>
        </p:spPr>
        <p:txBody>
          <a:bodyPr>
            <a:normAutofit fontScale="90000"/>
          </a:bodyPr>
          <a:lstStyle/>
          <a:p>
            <a:r>
              <a:rPr lang="en-CA" sz="4000" b="1" dirty="0" err="1">
                <a:solidFill>
                  <a:schemeClr val="tx1"/>
                </a:solidFill>
              </a:rPr>
              <a:t>Politiques</a:t>
            </a:r>
            <a:r>
              <a:rPr lang="en-CA" sz="4000" b="1" dirty="0">
                <a:solidFill>
                  <a:schemeClr val="tx1"/>
                </a:solidFill>
              </a:rPr>
              <a:t> </a:t>
            </a:r>
            <a:r>
              <a:rPr lang="en-CA" sz="4000" b="1" dirty="0" err="1">
                <a:solidFill>
                  <a:schemeClr val="tx1"/>
                </a:solidFill>
              </a:rPr>
              <a:t>provinciales</a:t>
            </a:r>
            <a:r>
              <a:rPr lang="en-CA" sz="4000" b="1" dirty="0">
                <a:solidFill>
                  <a:schemeClr val="tx1"/>
                </a:solidFill>
              </a:rPr>
              <a:t> </a:t>
            </a:r>
            <a:r>
              <a:rPr lang="en-CA" sz="4000" b="1" dirty="0" err="1">
                <a:solidFill>
                  <a:schemeClr val="tx1"/>
                </a:solidFill>
              </a:rPr>
              <a:t>d’occupation</a:t>
            </a:r>
            <a:r>
              <a:rPr lang="en-CA" sz="4000" b="1" dirty="0">
                <a:solidFill>
                  <a:schemeClr val="tx1"/>
                </a:solidFill>
              </a:rPr>
              <a:t> des sols :</a:t>
            </a:r>
            <a:br>
              <a:rPr lang="en-CA" sz="4000" b="1" dirty="0">
                <a:solidFill>
                  <a:schemeClr val="tx1"/>
                </a:solidFill>
              </a:rPr>
            </a:br>
            <a:br>
              <a:rPr lang="en-CA" b="1" dirty="0">
                <a:solidFill>
                  <a:schemeClr val="tx1"/>
                </a:solidFill>
              </a:rPr>
            </a:br>
            <a:r>
              <a:rPr lang="en-CA" b="1" dirty="0">
                <a:solidFill>
                  <a:schemeClr val="tx1"/>
                </a:solidFill>
              </a:rPr>
              <a:t>Guides de </a:t>
            </a:r>
            <a:r>
              <a:rPr lang="en-CA" b="1" dirty="0" err="1">
                <a:solidFill>
                  <a:schemeClr val="tx1"/>
                </a:solidFill>
              </a:rPr>
              <a:t>ressources</a:t>
            </a:r>
            <a:r>
              <a:rPr lang="en-CA" b="1" dirty="0">
                <a:solidFill>
                  <a:schemeClr val="tx1"/>
                </a:solidFill>
              </a:rPr>
              <a:t> </a:t>
            </a:r>
            <a:r>
              <a:rPr lang="en-CA" b="1" dirty="0" err="1">
                <a:solidFill>
                  <a:schemeClr val="tx1"/>
                </a:solidFill>
              </a:rPr>
              <a:t>supplémentaires</a:t>
            </a:r>
            <a:endParaRPr lang="en-CA" b="1" dirty="0">
              <a:solidFill>
                <a:schemeClr val="tx1"/>
              </a:solidFill>
            </a:endParaRPr>
          </a:p>
        </p:txBody>
      </p:sp>
      <p:sp>
        <p:nvSpPr>
          <p:cNvPr id="3" name="Content Placeholder 2"/>
          <p:cNvSpPr>
            <a:spLocks noGrp="1"/>
          </p:cNvSpPr>
          <p:nvPr>
            <p:ph idx="1"/>
          </p:nvPr>
        </p:nvSpPr>
        <p:spPr>
          <a:xfrm>
            <a:off x="1856302" y="2072599"/>
            <a:ext cx="8447964" cy="5575110"/>
          </a:xfrm>
        </p:spPr>
        <p:txBody>
          <a:bodyPr>
            <a:normAutofit/>
          </a:bodyPr>
          <a:lstStyle/>
          <a:p>
            <a:r>
              <a:rPr lang="en-US" altLang="en-US" dirty="0">
                <a:solidFill>
                  <a:schemeClr val="tx1"/>
                </a:solidFill>
              </a:rPr>
              <a:t>Planning for Agriculture</a:t>
            </a:r>
          </a:p>
          <a:p>
            <a:r>
              <a:rPr lang="en-US" altLang="en-US" dirty="0">
                <a:solidFill>
                  <a:schemeClr val="tx1"/>
                </a:solidFill>
              </a:rPr>
              <a:t>Transportation Planning</a:t>
            </a:r>
          </a:p>
          <a:p>
            <a:r>
              <a:rPr lang="en-US" altLang="en-US" dirty="0">
                <a:solidFill>
                  <a:schemeClr val="tx1"/>
                </a:solidFill>
              </a:rPr>
              <a:t>Planning for Protection of Riparian Areas</a:t>
            </a:r>
          </a:p>
          <a:p>
            <a:r>
              <a:rPr lang="en-US" altLang="en-US" dirty="0">
                <a:solidFill>
                  <a:schemeClr val="tx1"/>
                </a:solidFill>
              </a:rPr>
              <a:t>Planning for Climate Change – Mitigation</a:t>
            </a:r>
          </a:p>
          <a:p>
            <a:r>
              <a:rPr lang="en-US" altLang="en-US" dirty="0">
                <a:solidFill>
                  <a:schemeClr val="tx1"/>
                </a:solidFill>
              </a:rPr>
              <a:t>Planning for Climate Change – Adaptation</a:t>
            </a:r>
          </a:p>
          <a:p>
            <a:r>
              <a:rPr lang="en-US" altLang="en-US" dirty="0">
                <a:solidFill>
                  <a:schemeClr val="tx1"/>
                </a:solidFill>
              </a:rPr>
              <a:t>Guide for School Site Planning </a:t>
            </a:r>
          </a:p>
          <a:p>
            <a:r>
              <a:rPr lang="en-US" altLang="en-US" dirty="0">
                <a:solidFill>
                  <a:schemeClr val="tx1"/>
                </a:solidFill>
              </a:rPr>
              <a:t>Manitoba Manual for Conservation Subdivision Design</a:t>
            </a:r>
          </a:p>
          <a:p>
            <a:r>
              <a:rPr lang="en-US" altLang="en-US" dirty="0">
                <a:solidFill>
                  <a:schemeClr val="tx1"/>
                </a:solidFill>
              </a:rPr>
              <a:t>Planning Guidelines for Secondary Suites</a:t>
            </a:r>
          </a:p>
        </p:txBody>
      </p:sp>
    </p:spTree>
    <p:extLst>
      <p:ext uri="{BB962C8B-B14F-4D97-AF65-F5344CB8AC3E}">
        <p14:creationId xmlns:p14="http://schemas.microsoft.com/office/powerpoint/2010/main" val="271958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1"/>
            <a:ext cx="7601295" cy="1272854"/>
          </a:xfrm>
        </p:spPr>
        <p:txBody>
          <a:bodyPr/>
          <a:lstStyle/>
          <a:p>
            <a:r>
              <a:rPr lang="en-CA" b="1" dirty="0" err="1">
                <a:solidFill>
                  <a:schemeClr val="tx1"/>
                </a:solidFill>
              </a:rPr>
              <a:t>Mesures</a:t>
            </a:r>
            <a:r>
              <a:rPr lang="en-CA" b="1" dirty="0">
                <a:solidFill>
                  <a:schemeClr val="tx1"/>
                </a:solidFill>
              </a:rPr>
              <a:t> </a:t>
            </a:r>
            <a:r>
              <a:rPr lang="en-CA" b="1" dirty="0" err="1">
                <a:solidFill>
                  <a:schemeClr val="tx1"/>
                </a:solidFill>
              </a:rPr>
              <a:t>réussies</a:t>
            </a:r>
            <a:endParaRPr lang="en-CA" b="1" dirty="0">
              <a:solidFill>
                <a:schemeClr val="tx1"/>
              </a:solidFill>
            </a:endParaRPr>
          </a:p>
        </p:txBody>
      </p:sp>
      <p:sp>
        <p:nvSpPr>
          <p:cNvPr id="3" name="Content Placeholder 2"/>
          <p:cNvSpPr>
            <a:spLocks noGrp="1"/>
          </p:cNvSpPr>
          <p:nvPr>
            <p:ph idx="1"/>
          </p:nvPr>
        </p:nvSpPr>
        <p:spPr>
          <a:xfrm>
            <a:off x="1678675" y="1037229"/>
            <a:ext cx="8761861" cy="3002507"/>
          </a:xfrm>
        </p:spPr>
        <p:txBody>
          <a:bodyPr>
            <a:normAutofit fontScale="92500" lnSpcReduction="20000"/>
          </a:bodyPr>
          <a:lstStyle/>
          <a:p>
            <a:endParaRPr lang="en-US" altLang="en-US" dirty="0">
              <a:solidFill>
                <a:schemeClr val="tx1"/>
              </a:solidFill>
            </a:endParaRPr>
          </a:p>
          <a:p>
            <a:r>
              <a:rPr lang="en-US" altLang="en-US" dirty="0">
                <a:solidFill>
                  <a:schemeClr val="tx1"/>
                </a:solidFill>
              </a:rPr>
              <a:t>La province </a:t>
            </a:r>
            <a:r>
              <a:rPr lang="en-US" altLang="en-US" dirty="0" err="1">
                <a:solidFill>
                  <a:schemeClr val="tx1"/>
                </a:solidFill>
              </a:rPr>
              <a:t>reconnaît</a:t>
            </a:r>
            <a:r>
              <a:rPr lang="en-US" altLang="en-US" dirty="0">
                <a:solidFill>
                  <a:schemeClr val="tx1"/>
                </a:solidFill>
              </a:rPr>
              <a:t> </a:t>
            </a:r>
            <a:r>
              <a:rPr lang="en-US" altLang="en-US" dirty="0" err="1">
                <a:solidFill>
                  <a:schemeClr val="tx1"/>
                </a:solidFill>
              </a:rPr>
              <a:t>l’importance</a:t>
            </a:r>
            <a:r>
              <a:rPr lang="en-US" altLang="en-US" dirty="0">
                <a:solidFill>
                  <a:schemeClr val="tx1"/>
                </a:solidFill>
              </a:rPr>
              <a:t> de </a:t>
            </a:r>
            <a:r>
              <a:rPr lang="en-US" altLang="en-US" dirty="0" err="1">
                <a:solidFill>
                  <a:schemeClr val="tx1"/>
                </a:solidFill>
              </a:rPr>
              <a:t>l’aménagement</a:t>
            </a:r>
            <a:r>
              <a:rPr lang="en-US" altLang="en-US" dirty="0">
                <a:solidFill>
                  <a:schemeClr val="tx1"/>
                </a:solidFill>
              </a:rPr>
              <a:t> du </a:t>
            </a:r>
            <a:r>
              <a:rPr lang="en-US" altLang="en-US" dirty="0" err="1">
                <a:solidFill>
                  <a:schemeClr val="tx1"/>
                </a:solidFill>
              </a:rPr>
              <a:t>territoire</a:t>
            </a:r>
            <a:r>
              <a:rPr lang="en-US" altLang="en-US" dirty="0">
                <a:solidFill>
                  <a:schemeClr val="tx1"/>
                </a:solidFill>
              </a:rPr>
              <a:t>.</a:t>
            </a:r>
          </a:p>
          <a:p>
            <a:r>
              <a:rPr lang="en-US" altLang="en-US" dirty="0" err="1">
                <a:solidFill>
                  <a:schemeClr val="tx1"/>
                </a:solidFill>
              </a:rPr>
              <a:t>Toutes</a:t>
            </a:r>
            <a:r>
              <a:rPr lang="en-US" altLang="en-US" dirty="0">
                <a:solidFill>
                  <a:schemeClr val="tx1"/>
                </a:solidFill>
              </a:rPr>
              <a:t> les </a:t>
            </a:r>
            <a:r>
              <a:rPr lang="en-US" altLang="en-US" dirty="0" err="1">
                <a:solidFill>
                  <a:schemeClr val="tx1"/>
                </a:solidFill>
              </a:rPr>
              <a:t>municipalités</a:t>
            </a:r>
            <a:r>
              <a:rPr lang="en-US" altLang="en-US" dirty="0">
                <a:solidFill>
                  <a:schemeClr val="tx1"/>
                </a:solidFill>
              </a:rPr>
              <a:t> </a:t>
            </a:r>
            <a:r>
              <a:rPr lang="en-US" altLang="en-US" dirty="0" err="1">
                <a:solidFill>
                  <a:schemeClr val="tx1"/>
                </a:solidFill>
              </a:rPr>
              <a:t>sont</a:t>
            </a:r>
            <a:r>
              <a:rPr lang="en-US" altLang="en-US" dirty="0">
                <a:solidFill>
                  <a:schemeClr val="tx1"/>
                </a:solidFill>
              </a:rPr>
              <a:t> </a:t>
            </a:r>
            <a:r>
              <a:rPr lang="en-US" altLang="en-US" dirty="0" err="1">
                <a:solidFill>
                  <a:schemeClr val="tx1"/>
                </a:solidFill>
              </a:rPr>
              <a:t>dotées</a:t>
            </a:r>
            <a:r>
              <a:rPr lang="en-US" altLang="en-US" dirty="0">
                <a:solidFill>
                  <a:schemeClr val="tx1"/>
                </a:solidFill>
              </a:rPr>
              <a:t> de plans </a:t>
            </a:r>
            <a:r>
              <a:rPr lang="en-US" altLang="en-US" dirty="0" err="1">
                <a:solidFill>
                  <a:schemeClr val="tx1"/>
                </a:solidFill>
              </a:rPr>
              <a:t>d’aménagement</a:t>
            </a:r>
            <a:r>
              <a:rPr lang="en-US" altLang="en-US" dirty="0">
                <a:solidFill>
                  <a:schemeClr val="tx1"/>
                </a:solidFill>
              </a:rPr>
              <a:t> et </a:t>
            </a:r>
            <a:r>
              <a:rPr lang="en-US" altLang="en-US" dirty="0" err="1">
                <a:solidFill>
                  <a:schemeClr val="tx1"/>
                </a:solidFill>
              </a:rPr>
              <a:t>d’arrêtés</a:t>
            </a:r>
            <a:r>
              <a:rPr lang="en-US" altLang="en-US" dirty="0">
                <a:solidFill>
                  <a:schemeClr val="tx1"/>
                </a:solidFill>
              </a:rPr>
              <a:t> de </a:t>
            </a:r>
            <a:r>
              <a:rPr lang="en-US" altLang="en-US" dirty="0" err="1">
                <a:solidFill>
                  <a:schemeClr val="tx1"/>
                </a:solidFill>
              </a:rPr>
              <a:t>zonage</a:t>
            </a:r>
            <a:r>
              <a:rPr lang="en-US" altLang="en-US" dirty="0">
                <a:solidFill>
                  <a:schemeClr val="tx1"/>
                </a:solidFill>
              </a:rPr>
              <a:t> qui </a:t>
            </a:r>
            <a:r>
              <a:rPr lang="en-US" altLang="en-US" dirty="0" err="1">
                <a:solidFill>
                  <a:schemeClr val="tx1"/>
                </a:solidFill>
              </a:rPr>
              <a:t>reflètent</a:t>
            </a:r>
            <a:r>
              <a:rPr lang="en-US" altLang="en-US" dirty="0">
                <a:solidFill>
                  <a:schemeClr val="tx1"/>
                </a:solidFill>
              </a:rPr>
              <a:t> </a:t>
            </a:r>
            <a:r>
              <a:rPr lang="en-US" altLang="en-US" dirty="0" err="1">
                <a:solidFill>
                  <a:schemeClr val="tx1"/>
                </a:solidFill>
              </a:rPr>
              <a:t>généralement</a:t>
            </a:r>
            <a:r>
              <a:rPr lang="en-US" altLang="en-US" dirty="0">
                <a:solidFill>
                  <a:schemeClr val="tx1"/>
                </a:solidFill>
              </a:rPr>
              <a:t> </a:t>
            </a:r>
            <a:r>
              <a:rPr lang="en-US" altLang="en-US" dirty="0" err="1">
                <a:solidFill>
                  <a:schemeClr val="tx1"/>
                </a:solidFill>
              </a:rPr>
              <a:t>l’intérêt</a:t>
            </a:r>
            <a:r>
              <a:rPr lang="en-US" altLang="en-US" dirty="0">
                <a:solidFill>
                  <a:schemeClr val="tx1"/>
                </a:solidFill>
              </a:rPr>
              <a:t> provincial.</a:t>
            </a:r>
          </a:p>
          <a:p>
            <a:r>
              <a:rPr lang="en-US" altLang="en-US" dirty="0">
                <a:solidFill>
                  <a:schemeClr val="tx1"/>
                </a:solidFill>
              </a:rPr>
              <a:t>La </a:t>
            </a:r>
            <a:r>
              <a:rPr lang="en-US" altLang="en-US" dirty="0" err="1">
                <a:solidFill>
                  <a:schemeClr val="tx1"/>
                </a:solidFill>
              </a:rPr>
              <a:t>qualité</a:t>
            </a:r>
            <a:r>
              <a:rPr lang="en-US" altLang="en-US" dirty="0">
                <a:solidFill>
                  <a:schemeClr val="tx1"/>
                </a:solidFill>
              </a:rPr>
              <a:t> des plans </a:t>
            </a:r>
            <a:r>
              <a:rPr lang="en-US" altLang="en-US" dirty="0" err="1">
                <a:solidFill>
                  <a:schemeClr val="tx1"/>
                </a:solidFill>
              </a:rPr>
              <a:t>locaux</a:t>
            </a:r>
            <a:r>
              <a:rPr lang="en-US" altLang="en-US" dirty="0">
                <a:solidFill>
                  <a:schemeClr val="tx1"/>
                </a:solidFill>
              </a:rPr>
              <a:t> et de la </a:t>
            </a:r>
            <a:r>
              <a:rPr lang="en-US" altLang="en-US" dirty="0" err="1">
                <a:solidFill>
                  <a:schemeClr val="tx1"/>
                </a:solidFill>
              </a:rPr>
              <a:t>capacité</a:t>
            </a:r>
            <a:r>
              <a:rPr lang="en-US" altLang="en-US" dirty="0">
                <a:solidFill>
                  <a:schemeClr val="tx1"/>
                </a:solidFill>
              </a:rPr>
              <a:t> de </a:t>
            </a:r>
            <a:r>
              <a:rPr lang="en-US" altLang="en-US" dirty="0" err="1">
                <a:solidFill>
                  <a:schemeClr val="tx1"/>
                </a:solidFill>
              </a:rPr>
              <a:t>planification</a:t>
            </a:r>
            <a:r>
              <a:rPr lang="en-US" altLang="en-US" dirty="0">
                <a:solidFill>
                  <a:schemeClr val="tx1"/>
                </a:solidFill>
              </a:rPr>
              <a:t> à </a:t>
            </a:r>
            <a:r>
              <a:rPr lang="en-US" altLang="en-US" dirty="0" err="1">
                <a:solidFill>
                  <a:schemeClr val="tx1"/>
                </a:solidFill>
              </a:rPr>
              <a:t>l’échelle</a:t>
            </a:r>
            <a:r>
              <a:rPr lang="en-US" altLang="en-US" dirty="0">
                <a:solidFill>
                  <a:schemeClr val="tx1"/>
                </a:solidFill>
              </a:rPr>
              <a:t> locale </a:t>
            </a:r>
            <a:r>
              <a:rPr lang="en-US" altLang="en-US" dirty="0" err="1">
                <a:solidFill>
                  <a:schemeClr val="tx1"/>
                </a:solidFill>
              </a:rPr>
              <a:t>s’est</a:t>
            </a:r>
            <a:r>
              <a:rPr lang="en-US" altLang="en-US" dirty="0">
                <a:solidFill>
                  <a:schemeClr val="tx1"/>
                </a:solidFill>
              </a:rPr>
              <a:t> </a:t>
            </a:r>
            <a:r>
              <a:rPr lang="en-US" altLang="en-US" dirty="0" err="1">
                <a:solidFill>
                  <a:schemeClr val="tx1"/>
                </a:solidFill>
              </a:rPr>
              <a:t>améliorée</a:t>
            </a:r>
            <a:r>
              <a:rPr lang="en-US" altLang="en-US" dirty="0">
                <a:solidFill>
                  <a:schemeClr val="tx1"/>
                </a:solidFill>
              </a:rPr>
              <a:t> au fil du temps.</a:t>
            </a:r>
          </a:p>
        </p:txBody>
      </p:sp>
      <p:sp>
        <p:nvSpPr>
          <p:cNvPr id="4" name="Title 1"/>
          <p:cNvSpPr txBox="1">
            <a:spLocks/>
          </p:cNvSpPr>
          <p:nvPr/>
        </p:nvSpPr>
        <p:spPr>
          <a:xfrm>
            <a:off x="666803" y="3862316"/>
            <a:ext cx="7601295" cy="1272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chemeClr val="bg1">
                    <a:lumMod val="50000"/>
                  </a:schemeClr>
                </a:solidFill>
                <a:latin typeface="+mj-lt"/>
                <a:ea typeface="+mj-ea"/>
                <a:cs typeface="+mj-cs"/>
              </a:defRPr>
            </a:lvl1pPr>
          </a:lstStyle>
          <a:p>
            <a:r>
              <a:rPr lang="en-CA" b="1" dirty="0" err="1">
                <a:solidFill>
                  <a:schemeClr val="tx1"/>
                </a:solidFill>
              </a:rPr>
              <a:t>Défis</a:t>
            </a:r>
            <a:endParaRPr lang="en-CA" b="1" dirty="0">
              <a:solidFill>
                <a:schemeClr val="tx1"/>
              </a:solidFill>
            </a:endParaRPr>
          </a:p>
        </p:txBody>
      </p:sp>
      <p:sp>
        <p:nvSpPr>
          <p:cNvPr id="5" name="Content Placeholder 2"/>
          <p:cNvSpPr txBox="1">
            <a:spLocks/>
          </p:cNvSpPr>
          <p:nvPr/>
        </p:nvSpPr>
        <p:spPr>
          <a:xfrm>
            <a:off x="1678675" y="4749420"/>
            <a:ext cx="8761861" cy="193798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8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0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r>
              <a:rPr lang="en-US" altLang="en-US" dirty="0" err="1">
                <a:solidFill>
                  <a:schemeClr val="tx1"/>
                </a:solidFill>
              </a:rPr>
              <a:t>L’élaboration</a:t>
            </a:r>
            <a:r>
              <a:rPr lang="en-US" altLang="en-US" dirty="0">
                <a:solidFill>
                  <a:schemeClr val="tx1"/>
                </a:solidFill>
              </a:rPr>
              <a:t> (et </a:t>
            </a:r>
            <a:r>
              <a:rPr lang="en-US" altLang="en-US" dirty="0" err="1">
                <a:solidFill>
                  <a:schemeClr val="tx1"/>
                </a:solidFill>
              </a:rPr>
              <a:t>l’application</a:t>
            </a:r>
            <a:r>
              <a:rPr lang="en-US" altLang="en-US" dirty="0">
                <a:solidFill>
                  <a:schemeClr val="tx1"/>
                </a:solidFill>
              </a:rPr>
              <a:t>) d’un cadre </a:t>
            </a:r>
            <a:r>
              <a:rPr lang="en-US" altLang="en-US" dirty="0" err="1">
                <a:solidFill>
                  <a:schemeClr val="tx1"/>
                </a:solidFill>
              </a:rPr>
              <a:t>stratégique</a:t>
            </a:r>
            <a:r>
              <a:rPr lang="en-US" altLang="en-US" dirty="0">
                <a:solidFill>
                  <a:schemeClr val="tx1"/>
                </a:solidFill>
              </a:rPr>
              <a:t> </a:t>
            </a:r>
            <a:r>
              <a:rPr lang="en-US" altLang="en-US" dirty="0" err="1">
                <a:solidFill>
                  <a:schemeClr val="tx1"/>
                </a:solidFill>
              </a:rPr>
              <a:t>uniformisé</a:t>
            </a:r>
            <a:endParaRPr lang="en-US" altLang="en-US" dirty="0">
              <a:solidFill>
                <a:schemeClr val="tx1"/>
              </a:solidFill>
            </a:endParaRPr>
          </a:p>
          <a:p>
            <a:r>
              <a:rPr lang="en-US" altLang="en-US" dirty="0">
                <a:solidFill>
                  <a:schemeClr val="tx1"/>
                </a:solidFill>
              </a:rPr>
              <a:t>Les </a:t>
            </a:r>
            <a:r>
              <a:rPr lang="en-US" altLang="en-US" dirty="0" err="1">
                <a:solidFill>
                  <a:schemeClr val="tx1"/>
                </a:solidFill>
              </a:rPr>
              <a:t>règlements</a:t>
            </a:r>
            <a:r>
              <a:rPr lang="en-US" altLang="en-US" dirty="0">
                <a:solidFill>
                  <a:schemeClr val="tx1"/>
                </a:solidFill>
              </a:rPr>
              <a:t> par rapport aux </a:t>
            </a:r>
            <a:r>
              <a:rPr lang="en-US" altLang="en-US" dirty="0" err="1">
                <a:solidFill>
                  <a:schemeClr val="tx1"/>
                </a:solidFill>
              </a:rPr>
              <a:t>politiques</a:t>
            </a:r>
            <a:endParaRPr lang="en-US" altLang="en-US" dirty="0">
              <a:solidFill>
                <a:schemeClr val="tx1"/>
              </a:solidFill>
            </a:endParaRPr>
          </a:p>
          <a:p>
            <a:r>
              <a:rPr lang="en-US" altLang="en-US" dirty="0">
                <a:solidFill>
                  <a:schemeClr val="tx1"/>
                </a:solidFill>
              </a:rPr>
              <a:t>Les </a:t>
            </a:r>
            <a:r>
              <a:rPr lang="en-US" altLang="en-US" dirty="0" err="1">
                <a:solidFill>
                  <a:schemeClr val="tx1"/>
                </a:solidFill>
              </a:rPr>
              <a:t>politiques</a:t>
            </a:r>
            <a:r>
              <a:rPr lang="en-US" altLang="en-US" dirty="0">
                <a:solidFill>
                  <a:schemeClr val="tx1"/>
                </a:solidFill>
              </a:rPr>
              <a:t> </a:t>
            </a:r>
            <a:r>
              <a:rPr lang="en-US" altLang="en-US" dirty="0" err="1">
                <a:solidFill>
                  <a:schemeClr val="tx1"/>
                </a:solidFill>
              </a:rPr>
              <a:t>risquent</a:t>
            </a:r>
            <a:r>
              <a:rPr lang="en-US" altLang="en-US" dirty="0">
                <a:solidFill>
                  <a:schemeClr val="tx1"/>
                </a:solidFill>
              </a:rPr>
              <a:t> de </a:t>
            </a:r>
            <a:r>
              <a:rPr lang="en-US" altLang="en-US" dirty="0" err="1">
                <a:solidFill>
                  <a:schemeClr val="tx1"/>
                </a:solidFill>
              </a:rPr>
              <a:t>devenir</a:t>
            </a:r>
            <a:r>
              <a:rPr lang="en-US" altLang="en-US" dirty="0">
                <a:solidFill>
                  <a:schemeClr val="tx1"/>
                </a:solidFill>
              </a:rPr>
              <a:t> </a:t>
            </a:r>
            <a:r>
              <a:rPr lang="en-US" altLang="en-US" dirty="0" err="1">
                <a:solidFill>
                  <a:schemeClr val="tx1"/>
                </a:solidFill>
              </a:rPr>
              <a:t>désuètes</a:t>
            </a:r>
            <a:endParaRPr lang="en-US" altLang="en-US" dirty="0">
              <a:solidFill>
                <a:schemeClr val="tx1"/>
              </a:solidFill>
            </a:endParaRPr>
          </a:p>
        </p:txBody>
      </p:sp>
    </p:spTree>
    <p:extLst>
      <p:ext uri="{BB962C8B-B14F-4D97-AF65-F5344CB8AC3E}">
        <p14:creationId xmlns:p14="http://schemas.microsoft.com/office/powerpoint/2010/main" val="244117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1"/>
            <a:ext cx="7601295" cy="1272854"/>
          </a:xfrm>
        </p:spPr>
        <p:txBody>
          <a:bodyPr/>
          <a:lstStyle/>
          <a:p>
            <a:r>
              <a:rPr lang="en-CA" b="1" dirty="0" err="1">
                <a:solidFill>
                  <a:schemeClr val="tx1"/>
                </a:solidFill>
              </a:rPr>
              <a:t>Aperçu</a:t>
            </a:r>
            <a:r>
              <a:rPr lang="en-CA" b="1" dirty="0">
                <a:solidFill>
                  <a:schemeClr val="tx1"/>
                </a:solidFill>
              </a:rPr>
              <a:t> :</a:t>
            </a:r>
          </a:p>
        </p:txBody>
      </p:sp>
      <p:sp>
        <p:nvSpPr>
          <p:cNvPr id="3" name="Content Placeholder 2"/>
          <p:cNvSpPr>
            <a:spLocks noGrp="1"/>
          </p:cNvSpPr>
          <p:nvPr>
            <p:ph idx="1"/>
          </p:nvPr>
        </p:nvSpPr>
        <p:spPr>
          <a:xfrm>
            <a:off x="953310" y="1500535"/>
            <a:ext cx="10087583" cy="3972218"/>
          </a:xfrm>
        </p:spPr>
        <p:txBody>
          <a:bodyPr>
            <a:normAutofit/>
          </a:bodyPr>
          <a:lstStyle/>
          <a:p>
            <a:pPr marL="0" indent="0" fontAlgn="auto">
              <a:spcBef>
                <a:spcPts val="0"/>
              </a:spcBef>
              <a:spcAft>
                <a:spcPts val="0"/>
              </a:spcAft>
              <a:buNone/>
              <a:defRPr/>
            </a:pPr>
            <a:endParaRPr lang="en-CA" dirty="0">
              <a:solidFill>
                <a:schemeClr val="tx1"/>
              </a:solidFill>
            </a:endParaRPr>
          </a:p>
          <a:p>
            <a:r>
              <a:rPr lang="en-CA" sz="3200" dirty="0">
                <a:solidFill>
                  <a:schemeClr val="tx1"/>
                </a:solidFill>
              </a:rPr>
              <a:t>Manitoba </a:t>
            </a:r>
          </a:p>
          <a:p>
            <a:pPr lvl="1"/>
            <a:r>
              <a:rPr lang="en-CA" sz="3200" dirty="0">
                <a:solidFill>
                  <a:schemeClr val="tx1"/>
                </a:solidFill>
              </a:rPr>
              <a:t>La province et le cadre de </a:t>
            </a:r>
            <a:r>
              <a:rPr lang="en-CA" sz="3200" dirty="0" err="1">
                <a:solidFill>
                  <a:schemeClr val="tx1"/>
                </a:solidFill>
              </a:rPr>
              <a:t>planification</a:t>
            </a:r>
            <a:endParaRPr lang="en-CA" sz="3200" dirty="0">
              <a:solidFill>
                <a:schemeClr val="tx1"/>
              </a:solidFill>
            </a:endParaRPr>
          </a:p>
          <a:p>
            <a:r>
              <a:rPr lang="en-CA" sz="3200" dirty="0" err="1">
                <a:solidFill>
                  <a:schemeClr val="tx1"/>
                </a:solidFill>
              </a:rPr>
              <a:t>Politiques</a:t>
            </a:r>
            <a:r>
              <a:rPr lang="en-CA" sz="3200" dirty="0">
                <a:solidFill>
                  <a:schemeClr val="tx1"/>
                </a:solidFill>
              </a:rPr>
              <a:t> </a:t>
            </a:r>
            <a:r>
              <a:rPr lang="en-CA" sz="3200" dirty="0" err="1">
                <a:solidFill>
                  <a:schemeClr val="tx1"/>
                </a:solidFill>
              </a:rPr>
              <a:t>provinciales</a:t>
            </a:r>
            <a:r>
              <a:rPr lang="en-CA" sz="3200" dirty="0">
                <a:solidFill>
                  <a:schemeClr val="tx1"/>
                </a:solidFill>
              </a:rPr>
              <a:t> </a:t>
            </a:r>
            <a:r>
              <a:rPr lang="en-CA" sz="3200" dirty="0" err="1">
                <a:solidFill>
                  <a:schemeClr val="tx1"/>
                </a:solidFill>
              </a:rPr>
              <a:t>d’occupation</a:t>
            </a:r>
            <a:r>
              <a:rPr lang="en-CA" sz="3200" dirty="0">
                <a:solidFill>
                  <a:schemeClr val="tx1"/>
                </a:solidFill>
              </a:rPr>
              <a:t> des sols du Manitoba</a:t>
            </a:r>
          </a:p>
          <a:p>
            <a:pPr lvl="1"/>
            <a:r>
              <a:rPr lang="en-CA" sz="3200" dirty="0" err="1">
                <a:solidFill>
                  <a:schemeClr val="tx1"/>
                </a:solidFill>
              </a:rPr>
              <a:t>Portée</a:t>
            </a:r>
            <a:r>
              <a:rPr lang="en-CA" sz="3200" dirty="0">
                <a:solidFill>
                  <a:schemeClr val="tx1"/>
                </a:solidFill>
              </a:rPr>
              <a:t>, application, résumé du </a:t>
            </a:r>
            <a:r>
              <a:rPr lang="en-CA" sz="3200" dirty="0" err="1">
                <a:solidFill>
                  <a:schemeClr val="tx1"/>
                </a:solidFill>
              </a:rPr>
              <a:t>contenu</a:t>
            </a:r>
            <a:endParaRPr lang="en-CA" sz="3200" dirty="0">
              <a:solidFill>
                <a:schemeClr val="tx1"/>
              </a:solidFill>
            </a:endParaRPr>
          </a:p>
          <a:p>
            <a:r>
              <a:rPr lang="en-CA" sz="3200" dirty="0" err="1">
                <a:solidFill>
                  <a:schemeClr val="tx1"/>
                </a:solidFill>
              </a:rPr>
              <a:t>Remarques</a:t>
            </a:r>
            <a:r>
              <a:rPr lang="en-CA" sz="3200" dirty="0">
                <a:solidFill>
                  <a:schemeClr val="tx1"/>
                </a:solidFill>
              </a:rPr>
              <a:t> </a:t>
            </a:r>
            <a:r>
              <a:rPr lang="en-CA" sz="3200" dirty="0" err="1">
                <a:solidFill>
                  <a:schemeClr val="tx1"/>
                </a:solidFill>
              </a:rPr>
              <a:t>générales</a:t>
            </a:r>
            <a:endParaRPr lang="en-CA" sz="3200" dirty="0">
              <a:solidFill>
                <a:schemeClr val="tx1"/>
              </a:solidFill>
            </a:endParaRPr>
          </a:p>
        </p:txBody>
      </p:sp>
    </p:spTree>
    <p:extLst>
      <p:ext uri="{BB962C8B-B14F-4D97-AF65-F5344CB8AC3E}">
        <p14:creationId xmlns:p14="http://schemas.microsoft.com/office/powerpoint/2010/main" val="3192089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493" y="2310085"/>
            <a:ext cx="8871043" cy="1272854"/>
          </a:xfrm>
        </p:spPr>
        <p:txBody>
          <a:bodyPr/>
          <a:lstStyle/>
          <a:p>
            <a:pPr algn="ctr"/>
            <a:r>
              <a:rPr lang="en-CA" b="1" i="1" dirty="0" err="1">
                <a:solidFill>
                  <a:schemeClr val="tx1"/>
                </a:solidFill>
              </a:rPr>
              <a:t>Merci</a:t>
            </a:r>
            <a:r>
              <a:rPr lang="en-CA" b="1" i="1" dirty="0">
                <a:solidFill>
                  <a:schemeClr val="tx1"/>
                </a:solidFill>
              </a:rPr>
              <a:t>!</a:t>
            </a:r>
          </a:p>
        </p:txBody>
      </p:sp>
      <p:sp>
        <p:nvSpPr>
          <p:cNvPr id="4" name="Title 1"/>
          <p:cNvSpPr txBox="1">
            <a:spLocks/>
          </p:cNvSpPr>
          <p:nvPr/>
        </p:nvSpPr>
        <p:spPr>
          <a:xfrm>
            <a:off x="666803" y="3862316"/>
            <a:ext cx="7601295" cy="1272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chemeClr val="bg1">
                    <a:lumMod val="50000"/>
                  </a:schemeClr>
                </a:solidFill>
                <a:latin typeface="+mj-lt"/>
                <a:ea typeface="+mj-ea"/>
                <a:cs typeface="+mj-cs"/>
              </a:defRPr>
            </a:lvl1pPr>
          </a:lstStyle>
          <a:p>
            <a:endParaRPr lang="en-CA" b="1" dirty="0">
              <a:solidFill>
                <a:schemeClr val="tx1"/>
              </a:solidFill>
            </a:endParaRPr>
          </a:p>
        </p:txBody>
      </p:sp>
      <p:sp>
        <p:nvSpPr>
          <p:cNvPr id="5" name="Content Placeholder 2"/>
          <p:cNvSpPr txBox="1">
            <a:spLocks/>
          </p:cNvSpPr>
          <p:nvPr/>
        </p:nvSpPr>
        <p:spPr>
          <a:xfrm>
            <a:off x="1678675" y="4749420"/>
            <a:ext cx="8761861" cy="193798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8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0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endParaRPr lang="en-US" altLang="en-US" dirty="0">
              <a:solidFill>
                <a:schemeClr val="tx1"/>
              </a:solidFill>
            </a:endParaRPr>
          </a:p>
        </p:txBody>
      </p:sp>
    </p:spTree>
    <p:extLst>
      <p:ext uri="{BB962C8B-B14F-4D97-AF65-F5344CB8AC3E}">
        <p14:creationId xmlns:p14="http://schemas.microsoft.com/office/powerpoint/2010/main" val="1348161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5445C6-DD42-4979-86FF-03730E8C6D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5000665-DFC7-417E-8FD7-516A0F15C97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Table </a:t>
            </a:r>
            <a:r>
              <a:rPr lang="en-US" sz="5800" dirty="0"/>
              <a:t>ronde</a:t>
            </a:r>
            <a:endParaRPr lang="en-US" sz="5800" kern="1200" dirty="0">
              <a:solidFill>
                <a:schemeClr val="tx1"/>
              </a:solidFill>
              <a:latin typeface="+mj-lt"/>
              <a:ea typeface="+mj-ea"/>
              <a:cs typeface="+mj-cs"/>
            </a:endParaRPr>
          </a:p>
        </p:txBody>
      </p:sp>
    </p:spTree>
    <p:extLst>
      <p:ext uri="{BB962C8B-B14F-4D97-AF65-F5344CB8AC3E}">
        <p14:creationId xmlns:p14="http://schemas.microsoft.com/office/powerpoint/2010/main" val="27897119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CA" dirty="0" err="1"/>
              <a:t>Dans</a:t>
            </a:r>
            <a:r>
              <a:rPr lang="en-CA" dirty="0"/>
              <a:t> </a:t>
            </a:r>
            <a:r>
              <a:rPr lang="en-CA" dirty="0" err="1"/>
              <a:t>quelle</a:t>
            </a:r>
            <a:r>
              <a:rPr lang="en-CA" dirty="0"/>
              <a:t> </a:t>
            </a:r>
            <a:r>
              <a:rPr lang="en-CA" dirty="0" err="1"/>
              <a:t>mesure</a:t>
            </a:r>
            <a:r>
              <a:rPr lang="en-CA" dirty="0"/>
              <a:t> </a:t>
            </a:r>
            <a:r>
              <a:rPr lang="en-CA" dirty="0" err="1"/>
              <a:t>êtes</a:t>
            </a:r>
            <a:r>
              <a:rPr lang="en-CA" dirty="0"/>
              <a:t> </a:t>
            </a:r>
            <a:r>
              <a:rPr lang="en-CA" dirty="0" err="1"/>
              <a:t>vous</a:t>
            </a:r>
            <a:r>
              <a:rPr lang="en-CA" dirty="0"/>
              <a:t> </a:t>
            </a:r>
            <a:r>
              <a:rPr lang="en-CA" dirty="0" err="1"/>
              <a:t>d’accord</a:t>
            </a:r>
            <a:r>
              <a:rPr lang="en-CA" dirty="0"/>
              <a:t> avec les </a:t>
            </a:r>
            <a:r>
              <a:rPr lang="en-CA" dirty="0" err="1"/>
              <a:t>principes</a:t>
            </a:r>
            <a:r>
              <a:rPr lang="en-CA" dirty="0"/>
              <a:t> de bases sur </a:t>
            </a:r>
            <a:r>
              <a:rPr lang="en-CA" dirty="0" err="1"/>
              <a:t>lesquels</a:t>
            </a:r>
            <a:r>
              <a:rPr lang="en-CA" dirty="0"/>
              <a:t> les EIP </a:t>
            </a:r>
            <a:r>
              <a:rPr lang="en-CA" dirty="0" err="1"/>
              <a:t>sont</a:t>
            </a:r>
            <a:r>
              <a:rPr lang="en-CA" dirty="0"/>
              <a:t> </a:t>
            </a:r>
            <a:r>
              <a:rPr lang="en-CA" dirty="0" err="1"/>
              <a:t>basés</a:t>
            </a:r>
            <a:r>
              <a:rPr lang="en-CA" dirty="0"/>
              <a:t>?</a:t>
            </a:r>
            <a:br>
              <a:rPr lang="en-US" dirty="0"/>
            </a:br>
            <a:endParaRPr lang="en-US" dirty="0"/>
          </a:p>
        </p:txBody>
      </p:sp>
    </p:spTree>
    <p:extLst>
      <p:ext uri="{BB962C8B-B14F-4D97-AF65-F5344CB8AC3E}">
        <p14:creationId xmlns:p14="http://schemas.microsoft.com/office/powerpoint/2010/main" val="1820842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5044776"/>
            <a:ext cx="10515601" cy="1163638"/>
          </a:xfrm>
        </p:spPr>
        <p:txBody>
          <a:bodyPr>
            <a:normAutofit/>
          </a:bodyPr>
          <a:lstStyle/>
          <a:p>
            <a:r>
              <a:rPr lang="fr-CA" sz="2400" dirty="0"/>
              <a:t>Dans quelle mesure êtes-vous d'accord avec les principes sous-jacents qui sont à la base de créer un EIP sur </a:t>
            </a:r>
            <a:r>
              <a:rPr lang="en-CA" sz="2400" b="1" dirty="0" err="1"/>
              <a:t>l’adaptation</a:t>
            </a:r>
            <a:r>
              <a:rPr lang="en-CA" sz="2400" b="1" dirty="0"/>
              <a:t> aux </a:t>
            </a:r>
            <a:r>
              <a:rPr lang="en-CA" sz="2400" b="1" dirty="0" err="1"/>
              <a:t>changements</a:t>
            </a:r>
            <a:r>
              <a:rPr lang="en-CA" sz="2400" b="1" dirty="0"/>
              <a:t> </a:t>
            </a:r>
            <a:r>
              <a:rPr lang="en-CA" sz="2400" b="1" dirty="0" err="1"/>
              <a:t>climatiques</a:t>
            </a:r>
            <a:r>
              <a:rPr lang="en-CA" sz="2400" dirty="0"/>
              <a:t>?</a:t>
            </a:r>
            <a:br>
              <a:rPr lang="en-US" sz="2400" dirty="0"/>
            </a:br>
            <a:endParaRPr lang="en-US" sz="2400" dirty="0"/>
          </a:p>
        </p:txBody>
      </p:sp>
      <p:sp>
        <p:nvSpPr>
          <p:cNvPr id="12"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
        <p:nvSpPr>
          <p:cNvPr id="13" name="Content Placeholder 2"/>
          <p:cNvSpPr txBox="1">
            <a:spLocks noGrp="1"/>
          </p:cNvSpPr>
          <p:nvPr>
            <p:ph sz="half" idx="2"/>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1. Les </a:t>
            </a:r>
            <a:r>
              <a:rPr lang="en-US" sz="2400" dirty="0" err="1"/>
              <a:t>changements</a:t>
            </a:r>
            <a:r>
              <a:rPr lang="en-US" sz="2400" dirty="0"/>
              <a:t> </a:t>
            </a:r>
            <a:r>
              <a:rPr lang="en-US" sz="2400" dirty="0" err="1"/>
              <a:t>climatiques</a:t>
            </a:r>
            <a:r>
              <a:rPr lang="en-US" sz="2400" dirty="0"/>
              <a:t> </a:t>
            </a:r>
            <a:r>
              <a:rPr lang="en-US" sz="2400" dirty="0" err="1"/>
              <a:t>posent</a:t>
            </a:r>
            <a:r>
              <a:rPr lang="en-US" sz="2400" dirty="0"/>
              <a:t> un </a:t>
            </a:r>
            <a:r>
              <a:rPr lang="en-US" sz="2400" dirty="0" err="1"/>
              <a:t>risque</a:t>
            </a:r>
            <a:r>
              <a:rPr lang="en-US" sz="2400" dirty="0"/>
              <a:t> pour les </a:t>
            </a:r>
            <a:r>
              <a:rPr lang="en-US" sz="2400" dirty="0" err="1"/>
              <a:t>systèmes</a:t>
            </a:r>
            <a:r>
              <a:rPr lang="en-US" sz="2400" dirty="0"/>
              <a:t> </a:t>
            </a:r>
            <a:r>
              <a:rPr lang="en-US" sz="2400" dirty="0" err="1"/>
              <a:t>établis</a:t>
            </a:r>
            <a:r>
              <a:rPr lang="en-US" sz="2400" dirty="0"/>
              <a:t> </a:t>
            </a:r>
            <a:r>
              <a:rPr lang="en-US" sz="2400" dirty="0" err="1"/>
              <a:t>ainsi</a:t>
            </a:r>
            <a:r>
              <a:rPr lang="en-US" sz="2400" dirty="0"/>
              <a:t> que la </a:t>
            </a:r>
            <a:r>
              <a:rPr lang="en-US" sz="2400" dirty="0" err="1"/>
              <a:t>stabilité</a:t>
            </a:r>
            <a:r>
              <a:rPr lang="en-US" sz="2400" dirty="0"/>
              <a:t> </a:t>
            </a:r>
            <a:r>
              <a:rPr lang="en-US" sz="2400" dirty="0" err="1"/>
              <a:t>économique</a:t>
            </a:r>
            <a:r>
              <a:rPr lang="en-US" sz="2400" dirty="0"/>
              <a:t> et la </a:t>
            </a:r>
            <a:r>
              <a:rPr lang="en-US" sz="2400" dirty="0" err="1"/>
              <a:t>croissance</a:t>
            </a:r>
            <a:r>
              <a:rPr lang="en-US" sz="2400" dirty="0"/>
              <a:t> à long </a:t>
            </a:r>
            <a:r>
              <a:rPr lang="en-US" sz="2400" dirty="0" err="1"/>
              <a:t>terme</a:t>
            </a:r>
            <a:r>
              <a:rPr lang="en-US" sz="2400" dirty="0"/>
              <a:t> au Nouveau-Brunswick.</a:t>
            </a:r>
          </a:p>
          <a:p>
            <a:pPr marL="0" indent="0">
              <a:buNone/>
            </a:pPr>
            <a:endParaRPr lang="en-US" sz="2400" dirty="0">
              <a:latin typeface="+mj-lt"/>
            </a:endParaRPr>
          </a:p>
        </p:txBody>
      </p:sp>
    </p:spTree>
    <p:extLst>
      <p:ext uri="{BB962C8B-B14F-4D97-AF65-F5344CB8AC3E}">
        <p14:creationId xmlns:p14="http://schemas.microsoft.com/office/powerpoint/2010/main" val="1253843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t>Dans quelle mesure êtes-vous d'accord avec les principes sous-jacents qui sont à la base de créer un EIP sur </a:t>
            </a:r>
            <a:r>
              <a:rPr lang="en-CA" sz="2400" b="1" dirty="0" err="1"/>
              <a:t>l’adaptation</a:t>
            </a:r>
            <a:r>
              <a:rPr lang="en-CA" sz="2400" b="1" dirty="0"/>
              <a:t> aux </a:t>
            </a:r>
            <a:r>
              <a:rPr lang="en-CA" sz="2400" b="1" dirty="0" err="1"/>
              <a:t>changements</a:t>
            </a:r>
            <a:r>
              <a:rPr lang="en-CA" sz="2400" b="1" dirty="0"/>
              <a:t> </a:t>
            </a:r>
            <a:r>
              <a:rPr lang="en-CA" sz="2400" b="1" dirty="0" err="1"/>
              <a:t>climatiques</a:t>
            </a:r>
            <a:r>
              <a:rPr lang="en-CA" sz="2400" dirty="0"/>
              <a:t>?</a:t>
            </a:r>
            <a:endParaRPr lang="en-US" sz="2400" dirty="0"/>
          </a:p>
        </p:txBody>
      </p:sp>
      <p:sp>
        <p:nvSpPr>
          <p:cNvPr id="13" name="Content Placeholder 2"/>
          <p:cNvSpPr txBox="1">
            <a:spLocks noGrp="1"/>
          </p:cNvSpPr>
          <p:nvPr>
            <p:ph sz="half" idx="1"/>
          </p:nvPr>
        </p:nvSpPr>
        <p:spPr>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400" dirty="0" err="1">
                <a:latin typeface="+mj-lt"/>
              </a:rPr>
              <a:t>Fortement</a:t>
            </a:r>
            <a:r>
              <a:rPr lang="en-CA" sz="2400" dirty="0">
                <a:latin typeface="+mj-lt"/>
              </a:rPr>
              <a:t> </a:t>
            </a:r>
            <a:r>
              <a:rPr lang="en-CA" sz="2400" dirty="0" err="1">
                <a:latin typeface="+mj-lt"/>
              </a:rPr>
              <a:t>en</a:t>
            </a:r>
            <a:r>
              <a:rPr lang="en-CA" sz="2400" dirty="0">
                <a:latin typeface="+mj-lt"/>
              </a:rPr>
              <a:t> </a:t>
            </a:r>
            <a:r>
              <a:rPr lang="en-CA" sz="2400" dirty="0" err="1">
                <a:latin typeface="+mj-lt"/>
              </a:rPr>
              <a:t>désaccord</a:t>
            </a:r>
            <a:endParaRPr lang="en-US" sz="2400" dirty="0">
              <a:latin typeface="+mj-lt"/>
            </a:endParaRPr>
          </a:p>
          <a:p>
            <a:pPr lvl="0"/>
            <a:r>
              <a:rPr lang="en-CA" sz="2400" dirty="0">
                <a:latin typeface="+mj-lt"/>
              </a:rPr>
              <a:t>Pas </a:t>
            </a:r>
            <a:r>
              <a:rPr lang="en-CA" sz="2400" dirty="0" err="1">
                <a:latin typeface="+mj-lt"/>
              </a:rPr>
              <a:t>d’accord</a:t>
            </a:r>
            <a:endParaRPr lang="en-US" sz="2400" dirty="0">
              <a:latin typeface="+mj-lt"/>
            </a:endParaRPr>
          </a:p>
          <a:p>
            <a:pPr lvl="0"/>
            <a:r>
              <a:rPr lang="en-CA" sz="2400" dirty="0">
                <a:latin typeface="+mj-lt"/>
              </a:rPr>
              <a:t>Ni </a:t>
            </a:r>
            <a:r>
              <a:rPr lang="en-CA" sz="2400" dirty="0" err="1">
                <a:latin typeface="+mj-lt"/>
              </a:rPr>
              <a:t>d’accord</a:t>
            </a:r>
            <a:r>
              <a:rPr lang="en-CA" sz="2400" dirty="0">
                <a:latin typeface="+mj-lt"/>
              </a:rPr>
              <a:t> </a:t>
            </a:r>
            <a:r>
              <a:rPr lang="en-CA" sz="2400" dirty="0" err="1">
                <a:latin typeface="+mj-lt"/>
              </a:rPr>
              <a:t>ni</a:t>
            </a:r>
            <a:r>
              <a:rPr lang="en-CA" sz="2400" dirty="0">
                <a:latin typeface="+mj-lt"/>
              </a:rPr>
              <a:t> </a:t>
            </a:r>
            <a:r>
              <a:rPr lang="en-CA" sz="2400" dirty="0" err="1">
                <a:latin typeface="+mj-lt"/>
              </a:rPr>
              <a:t>en</a:t>
            </a:r>
            <a:r>
              <a:rPr lang="en-CA" sz="2400" dirty="0">
                <a:latin typeface="+mj-lt"/>
              </a:rPr>
              <a:t> </a:t>
            </a:r>
            <a:r>
              <a:rPr lang="en-CA" sz="2400" dirty="0" err="1">
                <a:latin typeface="+mj-lt"/>
              </a:rPr>
              <a:t>désaccord</a:t>
            </a:r>
            <a:endParaRPr lang="en-US" sz="2400" dirty="0">
              <a:latin typeface="+mj-lt"/>
            </a:endParaRPr>
          </a:p>
          <a:p>
            <a:pPr lvl="0"/>
            <a:r>
              <a:rPr lang="en-CA" sz="2400" dirty="0" err="1">
                <a:latin typeface="+mj-lt"/>
              </a:rPr>
              <a:t>D’accord</a:t>
            </a:r>
            <a:endParaRPr lang="en-US" sz="2400" dirty="0">
              <a:latin typeface="+mj-lt"/>
            </a:endParaRPr>
          </a:p>
          <a:p>
            <a:pPr lvl="0"/>
            <a:r>
              <a:rPr lang="en-CA" sz="2400" dirty="0" err="1">
                <a:latin typeface="+mj-lt"/>
              </a:rPr>
              <a:t>Fortement</a:t>
            </a:r>
            <a:r>
              <a:rPr lang="en-CA" sz="2400" dirty="0">
                <a:latin typeface="+mj-lt"/>
              </a:rPr>
              <a:t> </a:t>
            </a:r>
            <a:r>
              <a:rPr lang="en-CA" sz="2400" dirty="0" err="1">
                <a:latin typeface="+mj-lt"/>
              </a:rPr>
              <a:t>d’accord</a:t>
            </a:r>
            <a:endParaRPr lang="en-US" sz="2400" dirty="0">
              <a:latin typeface="+mj-lt"/>
            </a:endParaRPr>
          </a:p>
          <a:p>
            <a:pPr marL="0" indent="0">
              <a:buNone/>
            </a:pPr>
            <a:endParaRPr lang="en-US" sz="2400" dirty="0">
              <a:latin typeface="+mj-lt"/>
            </a:endParaRPr>
          </a:p>
        </p:txBody>
      </p:sp>
      <p:sp>
        <p:nvSpPr>
          <p:cNvPr id="14" name="Content Placeholder 2"/>
          <p:cNvSpPr txBox="1">
            <a:spLocks noGrp="1"/>
          </p:cNvSpPr>
          <p:nvPr>
            <p:ph sz="half" idx="2"/>
          </p:nvPr>
        </p:nvSpPr>
        <p:spPr>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2. La </a:t>
            </a:r>
            <a:r>
              <a:rPr lang="en-US" sz="2400" dirty="0" err="1"/>
              <a:t>prévention</a:t>
            </a:r>
            <a:r>
              <a:rPr lang="en-US" sz="2400" dirty="0"/>
              <a:t> des </a:t>
            </a:r>
            <a:r>
              <a:rPr lang="en-US" sz="2400" dirty="0" err="1"/>
              <a:t>changements</a:t>
            </a:r>
            <a:r>
              <a:rPr lang="en-US" sz="2400" dirty="0"/>
              <a:t> </a:t>
            </a:r>
            <a:r>
              <a:rPr lang="en-US" sz="2400" dirty="0" err="1"/>
              <a:t>climatiques</a:t>
            </a:r>
            <a:r>
              <a:rPr lang="en-US" sz="2400" dirty="0"/>
              <a:t> et </a:t>
            </a:r>
            <a:r>
              <a:rPr lang="en-US" sz="2400" dirty="0" err="1"/>
              <a:t>l’adaptation</a:t>
            </a:r>
            <a:r>
              <a:rPr lang="en-US" sz="2400" dirty="0"/>
              <a:t> aux </a:t>
            </a:r>
            <a:r>
              <a:rPr lang="en-US" sz="2400" dirty="0" err="1"/>
              <a:t>changements</a:t>
            </a:r>
            <a:r>
              <a:rPr lang="en-US" sz="2400" dirty="0"/>
              <a:t> </a:t>
            </a:r>
            <a:r>
              <a:rPr lang="en-US" sz="2400" dirty="0" err="1"/>
              <a:t>climatiques</a:t>
            </a:r>
            <a:r>
              <a:rPr lang="en-US" sz="2400" dirty="0"/>
              <a:t> </a:t>
            </a:r>
            <a:r>
              <a:rPr lang="en-US" sz="2400" dirty="0" err="1"/>
              <a:t>offrent</a:t>
            </a:r>
            <a:r>
              <a:rPr lang="en-US" sz="2400" dirty="0"/>
              <a:t> la chance de </a:t>
            </a:r>
            <a:r>
              <a:rPr lang="en-US" sz="2400" dirty="0" err="1"/>
              <a:t>mettre</a:t>
            </a:r>
            <a:r>
              <a:rPr lang="en-US" sz="2400" dirty="0"/>
              <a:t> au point de </a:t>
            </a:r>
            <a:r>
              <a:rPr lang="en-US" sz="2400" dirty="0" err="1"/>
              <a:t>nouvelles</a:t>
            </a:r>
            <a:r>
              <a:rPr lang="en-US" sz="2400" dirty="0"/>
              <a:t> industries et de </a:t>
            </a:r>
            <a:r>
              <a:rPr lang="en-US" sz="2400" dirty="0" err="1"/>
              <a:t>trouver</a:t>
            </a:r>
            <a:r>
              <a:rPr lang="en-US" sz="2400" dirty="0"/>
              <a:t> des gains </a:t>
            </a:r>
            <a:r>
              <a:rPr lang="en-US" sz="2400" dirty="0" err="1"/>
              <a:t>d’efficacité</a:t>
            </a:r>
            <a:r>
              <a:rPr lang="en-US" sz="2400" dirty="0"/>
              <a:t> pour les industries et les </a:t>
            </a:r>
            <a:r>
              <a:rPr lang="en-US" sz="2400" dirty="0" err="1"/>
              <a:t>systèmes</a:t>
            </a:r>
            <a:r>
              <a:rPr lang="en-US" sz="2400" dirty="0"/>
              <a:t> </a:t>
            </a:r>
            <a:r>
              <a:rPr lang="en-US" sz="2400" dirty="0" err="1"/>
              <a:t>existants</a:t>
            </a:r>
            <a:r>
              <a:rPr lang="en-US" sz="2400" dirty="0"/>
              <a:t>.</a:t>
            </a:r>
          </a:p>
        </p:txBody>
      </p:sp>
    </p:spTree>
    <p:extLst>
      <p:ext uri="{BB962C8B-B14F-4D97-AF65-F5344CB8AC3E}">
        <p14:creationId xmlns:p14="http://schemas.microsoft.com/office/powerpoint/2010/main" val="93180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t>Dans quelle mesure êtes-vous d'accord avec les principes sous-jacents qui sont à la base de créer un EIP sur le </a:t>
            </a:r>
            <a:r>
              <a:rPr lang="en-CA" sz="2400" b="1" dirty="0" err="1"/>
              <a:t>développement</a:t>
            </a:r>
            <a:r>
              <a:rPr lang="en-CA" sz="2400" b="1" dirty="0"/>
              <a:t> des </a:t>
            </a:r>
            <a:r>
              <a:rPr lang="en-CA" sz="2400" b="1" dirty="0" err="1"/>
              <a:t>plaines</a:t>
            </a:r>
            <a:r>
              <a:rPr lang="en-CA" sz="2400" b="1" dirty="0"/>
              <a:t> </a:t>
            </a:r>
            <a:r>
              <a:rPr lang="en-CA" sz="2400" b="1" dirty="0" err="1"/>
              <a:t>inondables</a:t>
            </a:r>
            <a:r>
              <a:rPr lang="en-CA" sz="2400" b="1" dirty="0"/>
              <a:t>? </a:t>
            </a:r>
            <a:endParaRPr lang="en-US" sz="2400" b="1" dirty="0"/>
          </a:p>
        </p:txBody>
      </p:sp>
      <p:sp>
        <p:nvSpPr>
          <p:cNvPr id="13"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
        <p:nvSpPr>
          <p:cNvPr id="14" name="Content Placeholder 2"/>
          <p:cNvSpPr txBox="1">
            <a:spLocks noGrp="1"/>
          </p:cNvSpPr>
          <p:nvPr>
            <p:ph sz="half" idx="2"/>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3. Les </a:t>
            </a:r>
            <a:r>
              <a:rPr lang="en-US" sz="2400" dirty="0" err="1"/>
              <a:t>changements</a:t>
            </a:r>
            <a:r>
              <a:rPr lang="en-US" sz="2400" dirty="0"/>
              <a:t> </a:t>
            </a:r>
            <a:r>
              <a:rPr lang="en-US" sz="2400" dirty="0" err="1"/>
              <a:t>climatiques</a:t>
            </a:r>
            <a:r>
              <a:rPr lang="en-US" sz="2400" dirty="0"/>
              <a:t> </a:t>
            </a:r>
            <a:r>
              <a:rPr lang="en-US" sz="2400" dirty="0" err="1"/>
              <a:t>accroissent</a:t>
            </a:r>
            <a:r>
              <a:rPr lang="en-US" sz="2400" dirty="0"/>
              <a:t> la </a:t>
            </a:r>
            <a:r>
              <a:rPr lang="en-US" sz="2400" dirty="0" err="1"/>
              <a:t>fréquence</a:t>
            </a:r>
            <a:r>
              <a:rPr lang="en-US" sz="2400" dirty="0"/>
              <a:t> et la  </a:t>
            </a:r>
            <a:r>
              <a:rPr lang="en-US" sz="2400" dirty="0" err="1"/>
              <a:t>gravité</a:t>
            </a:r>
            <a:r>
              <a:rPr lang="en-US" sz="2400" dirty="0"/>
              <a:t> des </a:t>
            </a:r>
            <a:r>
              <a:rPr lang="en-US" sz="2400" dirty="0" err="1"/>
              <a:t>inondations</a:t>
            </a:r>
            <a:r>
              <a:rPr lang="en-US" sz="2400" dirty="0"/>
              <a:t> au Nouveau-Brunswick.</a:t>
            </a:r>
          </a:p>
        </p:txBody>
      </p:sp>
    </p:spTree>
    <p:extLst>
      <p:ext uri="{BB962C8B-B14F-4D97-AF65-F5344CB8AC3E}">
        <p14:creationId xmlns:p14="http://schemas.microsoft.com/office/powerpoint/2010/main" val="57298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t>Dans quelle mesure êtes-vous d'accord avec les principes sous-jacents qui sont à la base de créer un EIP sur le </a:t>
            </a:r>
            <a:r>
              <a:rPr lang="en-CA" sz="2400" b="1" dirty="0" err="1"/>
              <a:t>développement</a:t>
            </a:r>
            <a:r>
              <a:rPr lang="en-CA" sz="2400" b="1" dirty="0"/>
              <a:t> des </a:t>
            </a:r>
            <a:r>
              <a:rPr lang="en-CA" sz="2400" b="1" dirty="0" err="1"/>
              <a:t>plaines</a:t>
            </a:r>
            <a:r>
              <a:rPr lang="en-CA" sz="2400" b="1" dirty="0"/>
              <a:t> </a:t>
            </a:r>
            <a:r>
              <a:rPr lang="en-CA" sz="2400" b="1" dirty="0" err="1"/>
              <a:t>inondables</a:t>
            </a:r>
            <a:r>
              <a:rPr lang="en-CA" sz="2400" b="1" dirty="0"/>
              <a:t>? </a:t>
            </a:r>
            <a:endParaRPr lang="en-US" sz="2400" b="1" dirty="0"/>
          </a:p>
        </p:txBody>
      </p:sp>
      <p:sp>
        <p:nvSpPr>
          <p:cNvPr id="13" name="Content Placeholder 2"/>
          <p:cNvSpPr txBox="1">
            <a:spLocks noGrp="1"/>
          </p:cNvSpPr>
          <p:nvPr>
            <p:ph sz="half" idx="2"/>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4. Le </a:t>
            </a:r>
            <a:r>
              <a:rPr lang="en-US" sz="2400" dirty="0" err="1"/>
              <a:t>développement</a:t>
            </a:r>
            <a:r>
              <a:rPr lang="en-US" sz="2400" dirty="0"/>
              <a:t> et </a:t>
            </a:r>
            <a:r>
              <a:rPr lang="en-US" sz="2400" dirty="0" err="1"/>
              <a:t>l’infrastructure</a:t>
            </a:r>
            <a:r>
              <a:rPr lang="en-US" sz="2400" dirty="0"/>
              <a:t> </a:t>
            </a:r>
            <a:r>
              <a:rPr lang="en-US" sz="2400" dirty="0" err="1"/>
              <a:t>dans</a:t>
            </a:r>
            <a:r>
              <a:rPr lang="en-US" sz="2400" dirty="0"/>
              <a:t> les </a:t>
            </a:r>
            <a:r>
              <a:rPr lang="en-US" sz="2400" dirty="0" err="1"/>
              <a:t>plaines</a:t>
            </a:r>
            <a:r>
              <a:rPr lang="en-US" sz="2400" dirty="0"/>
              <a:t> </a:t>
            </a:r>
            <a:r>
              <a:rPr lang="en-US" sz="2400" dirty="0" err="1"/>
              <a:t>inondables</a:t>
            </a:r>
            <a:r>
              <a:rPr lang="en-US" sz="2400" dirty="0"/>
              <a:t> </a:t>
            </a:r>
            <a:r>
              <a:rPr lang="en-US" sz="2400" dirty="0" err="1"/>
              <a:t>peuvent</a:t>
            </a:r>
            <a:r>
              <a:rPr lang="en-US" sz="2400" dirty="0"/>
              <a:t> </a:t>
            </a:r>
            <a:r>
              <a:rPr lang="en-US" sz="2400" dirty="0" err="1"/>
              <a:t>déplacer</a:t>
            </a:r>
            <a:r>
              <a:rPr lang="en-US" sz="2400" dirty="0"/>
              <a:t> les </a:t>
            </a:r>
            <a:r>
              <a:rPr lang="en-US" sz="2400" dirty="0" err="1"/>
              <a:t>eaux</a:t>
            </a:r>
            <a:r>
              <a:rPr lang="en-US" sz="2400" dirty="0"/>
              <a:t> de </a:t>
            </a:r>
            <a:r>
              <a:rPr lang="en-US" sz="2400" dirty="0" err="1"/>
              <a:t>crue</a:t>
            </a:r>
            <a:r>
              <a:rPr lang="en-US" sz="2400" dirty="0"/>
              <a:t> et </a:t>
            </a:r>
            <a:r>
              <a:rPr lang="en-US" sz="2400" dirty="0" err="1"/>
              <a:t>accroître</a:t>
            </a:r>
            <a:r>
              <a:rPr lang="en-US" sz="2400" dirty="0"/>
              <a:t> les </a:t>
            </a:r>
            <a:r>
              <a:rPr lang="en-US" sz="2400" dirty="0" err="1"/>
              <a:t>inondations</a:t>
            </a:r>
            <a:r>
              <a:rPr lang="en-US" sz="2400" dirty="0"/>
              <a:t>.</a:t>
            </a:r>
          </a:p>
          <a:p>
            <a:pPr marL="0" indent="0">
              <a:lnSpc>
                <a:spcPct val="150000"/>
              </a:lnSpc>
              <a:buNone/>
            </a:pPr>
            <a:endParaRPr lang="en-US" sz="2400" dirty="0"/>
          </a:p>
        </p:txBody>
      </p:sp>
      <p:sp>
        <p:nvSpPr>
          <p:cNvPr id="14"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Tree>
    <p:extLst>
      <p:ext uri="{BB962C8B-B14F-4D97-AF65-F5344CB8AC3E}">
        <p14:creationId xmlns:p14="http://schemas.microsoft.com/office/powerpoint/2010/main" val="826440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t>Dans quelle mesure êtes-vous d'accord avec les principes sous-jacents qui sont à la base de créer un EIP sur le </a:t>
            </a:r>
            <a:r>
              <a:rPr lang="en-CA" sz="2400" b="1" dirty="0" err="1"/>
              <a:t>développement</a:t>
            </a:r>
            <a:r>
              <a:rPr lang="en-CA" sz="2400" b="1" dirty="0"/>
              <a:t> des </a:t>
            </a:r>
            <a:r>
              <a:rPr lang="en-CA" sz="2400" b="1" dirty="0" err="1"/>
              <a:t>plaines</a:t>
            </a:r>
            <a:r>
              <a:rPr lang="en-CA" sz="2400" b="1" dirty="0"/>
              <a:t> </a:t>
            </a:r>
            <a:r>
              <a:rPr lang="en-CA" sz="2400" b="1" dirty="0" err="1"/>
              <a:t>inondables</a:t>
            </a:r>
            <a:r>
              <a:rPr lang="en-CA" sz="2400" b="1" dirty="0"/>
              <a:t>? </a:t>
            </a:r>
            <a:endParaRPr lang="en-US" sz="2400" b="1" dirty="0"/>
          </a:p>
        </p:txBody>
      </p:sp>
      <p:sp>
        <p:nvSpPr>
          <p:cNvPr id="13" name="Content Placeholder 2"/>
          <p:cNvSpPr txBox="1">
            <a:spLocks noGrp="1"/>
          </p:cNvSpPr>
          <p:nvPr>
            <p:ph sz="half" idx="2"/>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5. </a:t>
            </a:r>
            <a:r>
              <a:rPr lang="en-US" sz="2400" dirty="0" err="1"/>
              <a:t>L’intervention</a:t>
            </a:r>
            <a:r>
              <a:rPr lang="en-US" sz="2400" dirty="0"/>
              <a:t> </a:t>
            </a:r>
            <a:r>
              <a:rPr lang="en-US" sz="2400" dirty="0" err="1"/>
              <a:t>en</a:t>
            </a:r>
            <a:r>
              <a:rPr lang="en-US" sz="2400" dirty="0"/>
              <a:t> </a:t>
            </a:r>
            <a:r>
              <a:rPr lang="en-US" sz="2400" dirty="0" err="1"/>
              <a:t>cas</a:t>
            </a:r>
            <a:r>
              <a:rPr lang="en-US" sz="2400" dirty="0"/>
              <a:t> de </a:t>
            </a:r>
            <a:r>
              <a:rPr lang="en-US" sz="2400" dirty="0" err="1"/>
              <a:t>dommages</a:t>
            </a:r>
            <a:r>
              <a:rPr lang="en-US" sz="2400" dirty="0"/>
              <a:t> </a:t>
            </a:r>
            <a:r>
              <a:rPr lang="en-US" sz="2400" dirty="0" err="1"/>
              <a:t>liés</a:t>
            </a:r>
            <a:r>
              <a:rPr lang="en-US" sz="2400" dirty="0"/>
              <a:t> aux </a:t>
            </a:r>
            <a:r>
              <a:rPr lang="en-US" sz="2400" dirty="0" err="1"/>
              <a:t>inondations</a:t>
            </a:r>
            <a:r>
              <a:rPr lang="en-US" sz="2400" dirty="0"/>
              <a:t> </a:t>
            </a:r>
            <a:r>
              <a:rPr lang="en-US" sz="2400" dirty="0" err="1"/>
              <a:t>engendre</a:t>
            </a:r>
            <a:r>
              <a:rPr lang="en-US" sz="2400" dirty="0"/>
              <a:t> </a:t>
            </a:r>
            <a:r>
              <a:rPr lang="en-US" sz="2400" dirty="0" err="1"/>
              <a:t>d’importants</a:t>
            </a:r>
            <a:r>
              <a:rPr lang="en-US" sz="2400" dirty="0"/>
              <a:t> </a:t>
            </a:r>
            <a:r>
              <a:rPr lang="en-US" sz="2400" dirty="0" err="1"/>
              <a:t>coûts</a:t>
            </a:r>
            <a:r>
              <a:rPr lang="en-US" sz="2400" dirty="0"/>
              <a:t> publics et </a:t>
            </a:r>
            <a:r>
              <a:rPr lang="en-US" sz="2400" dirty="0" err="1"/>
              <a:t>privés</a:t>
            </a:r>
            <a:r>
              <a:rPr lang="en-US" sz="2400" dirty="0"/>
              <a:t>.</a:t>
            </a:r>
          </a:p>
        </p:txBody>
      </p:sp>
      <p:sp>
        <p:nvSpPr>
          <p:cNvPr id="14"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Tree>
    <p:extLst>
      <p:ext uri="{BB962C8B-B14F-4D97-AF65-F5344CB8AC3E}">
        <p14:creationId xmlns:p14="http://schemas.microsoft.com/office/powerpoint/2010/main" val="54178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t>Dans quelle mesure êtes-vous d'accord avec les principes sous-jacents qui sont à la base de créer un EIP sur la </a:t>
            </a:r>
            <a:r>
              <a:rPr lang="en-CA" sz="2400" b="1" dirty="0"/>
              <a:t>santé et </a:t>
            </a:r>
            <a:r>
              <a:rPr lang="en-CA" sz="2400" b="1" dirty="0" err="1"/>
              <a:t>l’environnement</a:t>
            </a:r>
            <a:r>
              <a:rPr lang="en-CA" sz="2400" b="1" dirty="0"/>
              <a:t> </a:t>
            </a:r>
            <a:r>
              <a:rPr lang="en-CA" sz="2400" b="1" dirty="0" err="1"/>
              <a:t>bâti</a:t>
            </a:r>
            <a:r>
              <a:rPr lang="en-CA" sz="2400" b="1" dirty="0"/>
              <a:t>?</a:t>
            </a:r>
            <a:endParaRPr lang="en-US" sz="2400" b="1" dirty="0"/>
          </a:p>
        </p:txBody>
      </p:sp>
      <p:sp>
        <p:nvSpPr>
          <p:cNvPr id="13" name="Content Placeholder 2"/>
          <p:cNvSpPr txBox="1">
            <a:spLocks noGrp="1"/>
          </p:cNvSpPr>
          <p:nvPr>
            <p:ph sz="half" idx="2"/>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6. La relation entre la conception des </a:t>
            </a:r>
            <a:r>
              <a:rPr lang="en-US" sz="2400" dirty="0" err="1"/>
              <a:t>communautés</a:t>
            </a:r>
            <a:r>
              <a:rPr lang="en-US" sz="2400" dirty="0"/>
              <a:t> et </a:t>
            </a:r>
            <a:r>
              <a:rPr lang="en-US" sz="2400" dirty="0" err="1"/>
              <a:t>l’emplacement</a:t>
            </a:r>
            <a:r>
              <a:rPr lang="en-US" sz="2400" dirty="0"/>
              <a:t> des usages du sol </a:t>
            </a:r>
            <a:r>
              <a:rPr lang="en-US" sz="2400" dirty="0" err="1"/>
              <a:t>affecte</a:t>
            </a:r>
            <a:r>
              <a:rPr lang="en-US" sz="2400" dirty="0"/>
              <a:t> la </a:t>
            </a:r>
            <a:r>
              <a:rPr lang="en-US" sz="2400" dirty="0" err="1"/>
              <a:t>capacité</a:t>
            </a:r>
            <a:r>
              <a:rPr lang="en-US" sz="2400" dirty="0"/>
              <a:t> des </a:t>
            </a:r>
            <a:r>
              <a:rPr lang="en-US" sz="2400" dirty="0" err="1"/>
              <a:t>résidents</a:t>
            </a:r>
            <a:r>
              <a:rPr lang="en-US" sz="2400" dirty="0"/>
              <a:t> de </a:t>
            </a:r>
            <a:r>
              <a:rPr lang="en-US" sz="2400" dirty="0" err="1"/>
              <a:t>pratiquer</a:t>
            </a:r>
            <a:r>
              <a:rPr lang="en-US" sz="2400" dirty="0"/>
              <a:t> un mode de vie </a:t>
            </a:r>
            <a:r>
              <a:rPr lang="en-US" sz="2400" dirty="0" err="1"/>
              <a:t>sain</a:t>
            </a:r>
            <a:r>
              <a:rPr lang="en-US" sz="2400" dirty="0"/>
              <a:t>.</a:t>
            </a:r>
          </a:p>
        </p:txBody>
      </p:sp>
      <p:sp>
        <p:nvSpPr>
          <p:cNvPr id="14"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Tree>
    <p:extLst>
      <p:ext uri="{BB962C8B-B14F-4D97-AF65-F5344CB8AC3E}">
        <p14:creationId xmlns:p14="http://schemas.microsoft.com/office/powerpoint/2010/main" val="52663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t>Dans quelle mesure êtes-vous d'accord avec les principes sous-jacents qui sont à la base de créer un EIP sur la </a:t>
            </a:r>
            <a:r>
              <a:rPr lang="fr-CA" sz="2400" b="1" dirty="0"/>
              <a:t>s</a:t>
            </a:r>
            <a:r>
              <a:rPr lang="en-CA" sz="2400" b="1" dirty="0" err="1"/>
              <a:t>anté</a:t>
            </a:r>
            <a:r>
              <a:rPr lang="en-CA" sz="2400" b="1" dirty="0"/>
              <a:t> et </a:t>
            </a:r>
            <a:r>
              <a:rPr lang="en-CA" sz="2400" b="1" dirty="0" err="1"/>
              <a:t>l’environnement</a:t>
            </a:r>
            <a:r>
              <a:rPr lang="en-CA" sz="2400" b="1" dirty="0"/>
              <a:t> </a:t>
            </a:r>
            <a:r>
              <a:rPr lang="en-CA" sz="2400" b="1" dirty="0" err="1"/>
              <a:t>bâti</a:t>
            </a:r>
            <a:r>
              <a:rPr lang="en-CA" sz="2400" b="1" dirty="0"/>
              <a:t>?</a:t>
            </a:r>
            <a:endParaRPr lang="en-US" sz="2400" b="1" dirty="0"/>
          </a:p>
        </p:txBody>
      </p:sp>
      <p:sp>
        <p:nvSpPr>
          <p:cNvPr id="13" name="Content Placeholder 2"/>
          <p:cNvSpPr txBox="1">
            <a:spLocks noGrp="1"/>
          </p:cNvSpPr>
          <p:nvPr>
            <p:ph sz="half" idx="2"/>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7. Assurer la santé de la population </a:t>
            </a:r>
            <a:r>
              <a:rPr lang="en-US" sz="2400" dirty="0" err="1"/>
              <a:t>est</a:t>
            </a:r>
            <a:r>
              <a:rPr lang="en-US" sz="2400" dirty="0"/>
              <a:t> </a:t>
            </a:r>
            <a:r>
              <a:rPr lang="en-US" sz="2400" dirty="0" err="1"/>
              <a:t>une</a:t>
            </a:r>
            <a:r>
              <a:rPr lang="en-US" sz="2400" dirty="0"/>
              <a:t> </a:t>
            </a:r>
            <a:r>
              <a:rPr lang="en-US" sz="2400" dirty="0" err="1"/>
              <a:t>priorité</a:t>
            </a:r>
            <a:r>
              <a:rPr lang="en-US" sz="2400" dirty="0"/>
              <a:t> du Nouveau-Brunswick.</a:t>
            </a:r>
          </a:p>
        </p:txBody>
      </p:sp>
      <p:sp>
        <p:nvSpPr>
          <p:cNvPr id="14"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Tree>
    <p:extLst>
      <p:ext uri="{BB962C8B-B14F-4D97-AF65-F5344CB8AC3E}">
        <p14:creationId xmlns:p14="http://schemas.microsoft.com/office/powerpoint/2010/main" val="36009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546" y="-91812"/>
            <a:ext cx="8993875" cy="6949812"/>
          </a:xfrm>
        </p:spPr>
      </p:pic>
    </p:spTree>
    <p:extLst>
      <p:ext uri="{BB962C8B-B14F-4D97-AF65-F5344CB8AC3E}">
        <p14:creationId xmlns:p14="http://schemas.microsoft.com/office/powerpoint/2010/main" val="3361673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t>Dans quelle mesure êtes-vous d'accord avec les principes sous-jacents qui sont à la base de créer un EIP sur la </a:t>
            </a:r>
            <a:r>
              <a:rPr lang="en-CA" sz="2400" b="1" dirty="0"/>
              <a:t>santé et </a:t>
            </a:r>
            <a:r>
              <a:rPr lang="en-CA" sz="2400" b="1" dirty="0" err="1"/>
              <a:t>l’environnement</a:t>
            </a:r>
            <a:r>
              <a:rPr lang="en-CA" sz="2400" b="1" dirty="0"/>
              <a:t> </a:t>
            </a:r>
            <a:r>
              <a:rPr lang="en-CA" sz="2400" b="1" dirty="0" err="1"/>
              <a:t>bâti</a:t>
            </a:r>
            <a:r>
              <a:rPr lang="en-CA" sz="2400" b="1" dirty="0"/>
              <a:t>?</a:t>
            </a:r>
            <a:endParaRPr lang="en-US" sz="2400" b="1" dirty="0"/>
          </a:p>
        </p:txBody>
      </p:sp>
      <p:sp>
        <p:nvSpPr>
          <p:cNvPr id="13" name="Content Placeholder 2"/>
          <p:cNvSpPr txBox="1">
            <a:spLocks noGrp="1"/>
          </p:cNvSpPr>
          <p:nvPr>
            <p:ph sz="half" idx="2"/>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8. Des </a:t>
            </a:r>
            <a:r>
              <a:rPr lang="en-US" sz="2400" dirty="0" err="1"/>
              <a:t>environnements</a:t>
            </a:r>
            <a:r>
              <a:rPr lang="en-US" sz="2400" dirty="0"/>
              <a:t> </a:t>
            </a:r>
            <a:r>
              <a:rPr lang="en-US" sz="2400" dirty="0" err="1"/>
              <a:t>bâtis</a:t>
            </a:r>
            <a:r>
              <a:rPr lang="en-US" sz="2400" dirty="0"/>
              <a:t> </a:t>
            </a:r>
            <a:r>
              <a:rPr lang="en-US" sz="2400" dirty="0" err="1"/>
              <a:t>sains</a:t>
            </a:r>
            <a:r>
              <a:rPr lang="en-US" sz="2400" dirty="0"/>
              <a:t> </a:t>
            </a:r>
            <a:r>
              <a:rPr lang="en-US" sz="2400" dirty="0" err="1"/>
              <a:t>soutiennent</a:t>
            </a:r>
            <a:r>
              <a:rPr lang="en-US" sz="2400" dirty="0"/>
              <a:t> la santé physique, </a:t>
            </a:r>
            <a:r>
              <a:rPr lang="en-US" sz="2400" dirty="0" err="1"/>
              <a:t>mentale</a:t>
            </a:r>
            <a:r>
              <a:rPr lang="en-US" sz="2400" dirty="0"/>
              <a:t>, et </a:t>
            </a:r>
            <a:r>
              <a:rPr lang="en-US" sz="2400" dirty="0" err="1"/>
              <a:t>sociale</a:t>
            </a:r>
            <a:r>
              <a:rPr lang="en-US" sz="2400" dirty="0"/>
              <a:t>, et </a:t>
            </a:r>
            <a:r>
              <a:rPr lang="en-US" sz="2400" dirty="0" err="1"/>
              <a:t>peuvent</a:t>
            </a:r>
            <a:r>
              <a:rPr lang="en-US" sz="2400" dirty="0"/>
              <a:t> </a:t>
            </a:r>
            <a:r>
              <a:rPr lang="en-US" sz="2400" dirty="0" err="1"/>
              <a:t>avoir</a:t>
            </a:r>
            <a:r>
              <a:rPr lang="en-US" sz="2400" dirty="0"/>
              <a:t> des </a:t>
            </a:r>
            <a:r>
              <a:rPr lang="en-US" sz="2400" dirty="0" err="1"/>
              <a:t>avantages</a:t>
            </a:r>
            <a:r>
              <a:rPr lang="en-US" sz="2400" dirty="0"/>
              <a:t> </a:t>
            </a:r>
            <a:r>
              <a:rPr lang="en-US" sz="2400" dirty="0" err="1"/>
              <a:t>économiques</a:t>
            </a:r>
            <a:r>
              <a:rPr lang="en-US" sz="2400" dirty="0"/>
              <a:t> </a:t>
            </a:r>
            <a:r>
              <a:rPr lang="en-US" sz="2400" dirty="0" err="1"/>
              <a:t>importants</a:t>
            </a:r>
            <a:r>
              <a:rPr lang="en-US" sz="2400" dirty="0"/>
              <a:t>.</a:t>
            </a:r>
          </a:p>
        </p:txBody>
      </p:sp>
      <p:sp>
        <p:nvSpPr>
          <p:cNvPr id="14"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Tree>
    <p:extLst>
      <p:ext uri="{BB962C8B-B14F-4D97-AF65-F5344CB8AC3E}">
        <p14:creationId xmlns:p14="http://schemas.microsoft.com/office/powerpoint/2010/main" val="558723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t>Dans quelle mesure êtes-vous d'accord avec les principes sous-jacents qui sont à la base de créer un EIP sur le </a:t>
            </a:r>
            <a:r>
              <a:rPr lang="en-CA" sz="2400" b="1" dirty="0" err="1"/>
              <a:t>développement</a:t>
            </a:r>
            <a:r>
              <a:rPr lang="en-CA" sz="2400" b="1" dirty="0"/>
              <a:t> des zones </a:t>
            </a:r>
            <a:r>
              <a:rPr lang="en-CA" sz="2400" b="1" dirty="0" err="1"/>
              <a:t>côtières</a:t>
            </a:r>
            <a:r>
              <a:rPr lang="en-CA" sz="2400" b="1" dirty="0"/>
              <a:t>?</a:t>
            </a:r>
            <a:endParaRPr lang="en-US" sz="2400" dirty="0"/>
          </a:p>
        </p:txBody>
      </p:sp>
      <p:sp>
        <p:nvSpPr>
          <p:cNvPr id="13" name="Content Placeholder 2"/>
          <p:cNvSpPr txBox="1">
            <a:spLocks noGrp="1"/>
          </p:cNvSpPr>
          <p:nvPr>
            <p:ph sz="half" idx="2"/>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9. Les </a:t>
            </a:r>
            <a:r>
              <a:rPr lang="en-US" sz="2400" dirty="0" err="1"/>
              <a:t>milieux</a:t>
            </a:r>
            <a:r>
              <a:rPr lang="en-US" sz="2400" dirty="0"/>
              <a:t> </a:t>
            </a:r>
            <a:r>
              <a:rPr lang="en-US" sz="2400" dirty="0" err="1"/>
              <a:t>côtiers</a:t>
            </a:r>
            <a:r>
              <a:rPr lang="en-US" sz="2400" dirty="0"/>
              <a:t> </a:t>
            </a:r>
            <a:r>
              <a:rPr lang="en-US" sz="2400" dirty="0" err="1"/>
              <a:t>sont</a:t>
            </a:r>
            <a:r>
              <a:rPr lang="en-US" sz="2400" dirty="0"/>
              <a:t> des </a:t>
            </a:r>
            <a:r>
              <a:rPr lang="en-US" sz="2400" dirty="0" err="1"/>
              <a:t>systèmes</a:t>
            </a:r>
            <a:r>
              <a:rPr lang="en-US" sz="2400" dirty="0"/>
              <a:t> </a:t>
            </a:r>
            <a:r>
              <a:rPr lang="en-US" sz="2400" dirty="0" err="1"/>
              <a:t>dynamiques</a:t>
            </a:r>
            <a:r>
              <a:rPr lang="en-US" sz="2400" dirty="0"/>
              <a:t> </a:t>
            </a:r>
            <a:r>
              <a:rPr lang="en-US" sz="2400" dirty="0" err="1"/>
              <a:t>où</a:t>
            </a:r>
            <a:r>
              <a:rPr lang="en-US" sz="2400" dirty="0"/>
              <a:t> les </a:t>
            </a:r>
            <a:r>
              <a:rPr lang="en-US" sz="2400" dirty="0" err="1"/>
              <a:t>processus</a:t>
            </a:r>
            <a:r>
              <a:rPr lang="en-US" sz="2400" dirty="0"/>
              <a:t> </a:t>
            </a:r>
            <a:r>
              <a:rPr lang="en-US" sz="2400" dirty="0" err="1"/>
              <a:t>naturels</a:t>
            </a:r>
            <a:r>
              <a:rPr lang="en-US" sz="2400" dirty="0"/>
              <a:t> </a:t>
            </a:r>
            <a:r>
              <a:rPr lang="en-US" sz="2400" dirty="0" err="1"/>
              <a:t>redéfinissent</a:t>
            </a:r>
            <a:r>
              <a:rPr lang="en-US" sz="2400" dirty="0"/>
              <a:t> les </a:t>
            </a:r>
            <a:r>
              <a:rPr lang="en-US" sz="2400" dirty="0" err="1"/>
              <a:t>terres</a:t>
            </a:r>
            <a:r>
              <a:rPr lang="en-US" sz="2400" dirty="0"/>
              <a:t> </a:t>
            </a:r>
            <a:r>
              <a:rPr lang="en-US" sz="2400" dirty="0" err="1"/>
              <a:t>dans</a:t>
            </a:r>
            <a:r>
              <a:rPr lang="en-US" sz="2400" dirty="0"/>
              <a:t> des </a:t>
            </a:r>
            <a:r>
              <a:rPr lang="en-US" sz="2400" dirty="0" err="1"/>
              <a:t>délais</a:t>
            </a:r>
            <a:r>
              <a:rPr lang="en-US" sz="2400" dirty="0"/>
              <a:t> </a:t>
            </a:r>
            <a:r>
              <a:rPr lang="en-US" sz="2400" dirty="0" err="1"/>
              <a:t>assez</a:t>
            </a:r>
            <a:r>
              <a:rPr lang="en-US" sz="2400" dirty="0"/>
              <a:t> courts.</a:t>
            </a:r>
          </a:p>
        </p:txBody>
      </p:sp>
      <p:sp>
        <p:nvSpPr>
          <p:cNvPr id="14"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Tree>
    <p:extLst>
      <p:ext uri="{BB962C8B-B14F-4D97-AF65-F5344CB8AC3E}">
        <p14:creationId xmlns:p14="http://schemas.microsoft.com/office/powerpoint/2010/main" val="1665427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t>Dans quelle mesure êtes-vous d'accord avec les principes sous-jacents qui sont à la base de créer un EIP sur le </a:t>
            </a:r>
            <a:r>
              <a:rPr lang="en-CA" sz="2400" b="1" dirty="0" err="1"/>
              <a:t>développement</a:t>
            </a:r>
            <a:r>
              <a:rPr lang="en-CA" sz="2400" b="1" dirty="0"/>
              <a:t> des zones </a:t>
            </a:r>
            <a:r>
              <a:rPr lang="en-CA" sz="2400" b="1" dirty="0" err="1"/>
              <a:t>côtières</a:t>
            </a:r>
            <a:r>
              <a:rPr lang="en-CA" sz="2400" b="1" dirty="0"/>
              <a:t>?</a:t>
            </a:r>
            <a:endParaRPr lang="en-US" sz="2400" dirty="0"/>
          </a:p>
        </p:txBody>
      </p:sp>
      <p:sp>
        <p:nvSpPr>
          <p:cNvPr id="13" name="Content Placeholder 2"/>
          <p:cNvSpPr txBox="1">
            <a:spLocks noGrp="1"/>
          </p:cNvSpPr>
          <p:nvPr>
            <p:ph sz="half" idx="2"/>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10. Au Nouveau-Brunswick, on </a:t>
            </a:r>
            <a:r>
              <a:rPr lang="en-US" sz="2400" dirty="0" err="1"/>
              <a:t>retrouve</a:t>
            </a:r>
            <a:r>
              <a:rPr lang="en-US" sz="2400" dirty="0"/>
              <a:t> des </a:t>
            </a:r>
            <a:r>
              <a:rPr lang="en-US" sz="2400" dirty="0" err="1"/>
              <a:t>niveaux</a:t>
            </a:r>
            <a:r>
              <a:rPr lang="en-US" sz="2400" dirty="0"/>
              <a:t> </a:t>
            </a:r>
            <a:r>
              <a:rPr lang="en-US" sz="2400" dirty="0" err="1"/>
              <a:t>considérables</a:t>
            </a:r>
            <a:r>
              <a:rPr lang="en-US" sz="2400" dirty="0"/>
              <a:t> de </a:t>
            </a:r>
            <a:r>
              <a:rPr lang="en-US" sz="2400" dirty="0" err="1"/>
              <a:t>développements</a:t>
            </a:r>
            <a:r>
              <a:rPr lang="en-US" sz="2400" dirty="0"/>
              <a:t> et </a:t>
            </a:r>
            <a:r>
              <a:rPr lang="en-US" sz="2400" dirty="0" err="1"/>
              <a:t>d’infrastructures</a:t>
            </a:r>
            <a:r>
              <a:rPr lang="en-US" sz="2400" dirty="0"/>
              <a:t> </a:t>
            </a:r>
            <a:r>
              <a:rPr lang="en-US" sz="2400" dirty="0" err="1"/>
              <a:t>dans</a:t>
            </a:r>
            <a:r>
              <a:rPr lang="en-US" sz="2400" dirty="0"/>
              <a:t> les zones </a:t>
            </a:r>
            <a:r>
              <a:rPr lang="en-US" sz="2400" dirty="0" err="1"/>
              <a:t>côtières</a:t>
            </a:r>
            <a:r>
              <a:rPr lang="en-US" sz="2400" dirty="0"/>
              <a:t>.</a:t>
            </a:r>
          </a:p>
        </p:txBody>
      </p:sp>
      <p:sp>
        <p:nvSpPr>
          <p:cNvPr id="14"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Tree>
    <p:extLst>
      <p:ext uri="{BB962C8B-B14F-4D97-AF65-F5344CB8AC3E}">
        <p14:creationId xmlns:p14="http://schemas.microsoft.com/office/powerpoint/2010/main" val="529918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t>Dans quelle mesure êtes-vous d'accord avec les principes sous-jacents qui sont à la base de créer un EIP sur le </a:t>
            </a:r>
            <a:r>
              <a:rPr lang="en-CA" sz="2400" b="1" dirty="0" err="1"/>
              <a:t>développement</a:t>
            </a:r>
            <a:r>
              <a:rPr lang="en-CA" sz="2400" b="1" dirty="0"/>
              <a:t> des zones </a:t>
            </a:r>
            <a:r>
              <a:rPr lang="en-CA" sz="2400" b="1" dirty="0" err="1"/>
              <a:t>côtières</a:t>
            </a:r>
            <a:r>
              <a:rPr lang="en-CA" sz="2400" b="1" dirty="0"/>
              <a:t>?</a:t>
            </a:r>
            <a:endParaRPr lang="en-US" sz="2400" dirty="0"/>
          </a:p>
        </p:txBody>
      </p:sp>
      <p:sp>
        <p:nvSpPr>
          <p:cNvPr id="13" name="Content Placeholder 2"/>
          <p:cNvSpPr txBox="1">
            <a:spLocks noGrp="1"/>
          </p:cNvSpPr>
          <p:nvPr>
            <p:ph sz="half" idx="2"/>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11. On </a:t>
            </a:r>
            <a:r>
              <a:rPr lang="en-US" sz="2400" dirty="0" err="1"/>
              <a:t>s’attend</a:t>
            </a:r>
            <a:r>
              <a:rPr lang="en-US" sz="2400" dirty="0"/>
              <a:t> </a:t>
            </a:r>
            <a:r>
              <a:rPr lang="en-US" sz="2400" dirty="0" err="1"/>
              <a:t>à</a:t>
            </a:r>
            <a:r>
              <a:rPr lang="en-US" sz="2400" dirty="0"/>
              <a:t> </a:t>
            </a:r>
            <a:r>
              <a:rPr lang="en-US" sz="2400" dirty="0" err="1"/>
              <a:t>ce</a:t>
            </a:r>
            <a:r>
              <a:rPr lang="en-US" sz="2400" dirty="0"/>
              <a:t> que les </a:t>
            </a:r>
            <a:r>
              <a:rPr lang="en-US" sz="2400" dirty="0" err="1"/>
              <a:t>changements</a:t>
            </a:r>
            <a:r>
              <a:rPr lang="en-US" sz="2400" dirty="0"/>
              <a:t> </a:t>
            </a:r>
            <a:r>
              <a:rPr lang="en-US" sz="2400" dirty="0" err="1"/>
              <a:t>climatiques</a:t>
            </a:r>
            <a:r>
              <a:rPr lang="en-US" sz="2400" dirty="0"/>
              <a:t> </a:t>
            </a:r>
            <a:r>
              <a:rPr lang="en-US" sz="2400" dirty="0" err="1"/>
              <a:t>augmentent</a:t>
            </a:r>
            <a:r>
              <a:rPr lang="en-US" sz="2400" dirty="0"/>
              <a:t> le </a:t>
            </a:r>
            <a:r>
              <a:rPr lang="en-US" sz="2400" dirty="0" err="1"/>
              <a:t>niveau</a:t>
            </a:r>
            <a:r>
              <a:rPr lang="en-US" sz="2400" dirty="0"/>
              <a:t> </a:t>
            </a:r>
            <a:r>
              <a:rPr lang="en-US" sz="2400" dirty="0" err="1"/>
              <a:t>d’élévation</a:t>
            </a:r>
            <a:r>
              <a:rPr lang="en-US" sz="2400" dirty="0"/>
              <a:t> de la </a:t>
            </a:r>
            <a:r>
              <a:rPr lang="en-US" sz="2400" dirty="0" err="1"/>
              <a:t>mer</a:t>
            </a:r>
            <a:r>
              <a:rPr lang="en-US" sz="2400" dirty="0"/>
              <a:t> </a:t>
            </a:r>
            <a:r>
              <a:rPr lang="en-US" sz="2400" dirty="0" err="1"/>
              <a:t>ainsi</a:t>
            </a:r>
            <a:r>
              <a:rPr lang="en-US" sz="2400" dirty="0"/>
              <a:t> que </a:t>
            </a:r>
            <a:r>
              <a:rPr lang="en-US" sz="2400" dirty="0" err="1"/>
              <a:t>l’intensité</a:t>
            </a:r>
            <a:r>
              <a:rPr lang="en-US" sz="2400" dirty="0"/>
              <a:t> des </a:t>
            </a:r>
            <a:r>
              <a:rPr lang="en-US" sz="2400" dirty="0" err="1"/>
              <a:t>tempêtes</a:t>
            </a:r>
            <a:r>
              <a:rPr lang="en-US" sz="2400" dirty="0"/>
              <a:t> </a:t>
            </a:r>
            <a:r>
              <a:rPr lang="en-US" sz="2400" dirty="0" err="1"/>
              <a:t>côtières</a:t>
            </a:r>
            <a:r>
              <a:rPr lang="en-US" sz="2400" dirty="0"/>
              <a:t>, </a:t>
            </a:r>
            <a:r>
              <a:rPr lang="en-US" sz="2400" dirty="0" err="1"/>
              <a:t>ce</a:t>
            </a:r>
            <a:r>
              <a:rPr lang="en-US" sz="2400" dirty="0"/>
              <a:t> qui </a:t>
            </a:r>
            <a:r>
              <a:rPr lang="en-US" sz="2400" dirty="0" err="1"/>
              <a:t>présentent</a:t>
            </a:r>
            <a:r>
              <a:rPr lang="en-US" sz="2400" dirty="0"/>
              <a:t> des </a:t>
            </a:r>
            <a:r>
              <a:rPr lang="en-US" sz="2400" dirty="0" err="1"/>
              <a:t>risques</a:t>
            </a:r>
            <a:r>
              <a:rPr lang="en-US" sz="2400" dirty="0"/>
              <a:t> pour les gens et les </a:t>
            </a:r>
            <a:r>
              <a:rPr lang="en-US" sz="2400" dirty="0" err="1"/>
              <a:t>propriétés</a:t>
            </a:r>
            <a:r>
              <a:rPr lang="en-US" sz="2400" dirty="0"/>
              <a:t>.</a:t>
            </a:r>
          </a:p>
        </p:txBody>
      </p:sp>
      <p:sp>
        <p:nvSpPr>
          <p:cNvPr id="14"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Tree>
    <p:extLst>
      <p:ext uri="{BB962C8B-B14F-4D97-AF65-F5344CB8AC3E}">
        <p14:creationId xmlns:p14="http://schemas.microsoft.com/office/powerpoint/2010/main" val="731915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t>Dans quelle mesure êtes-vous d'accord avec les principes sous-jacents qui sont à la base de créer un EIP pour </a:t>
            </a:r>
            <a:r>
              <a:rPr lang="fr-CA" sz="2400" b="1" dirty="0"/>
              <a:t>l’i</a:t>
            </a:r>
            <a:r>
              <a:rPr lang="en-US" sz="2400" b="1" dirty="0" err="1"/>
              <a:t>nvestissement</a:t>
            </a:r>
            <a:r>
              <a:rPr lang="en-US" sz="2400" b="1" dirty="0"/>
              <a:t> </a:t>
            </a:r>
            <a:r>
              <a:rPr lang="en-US" sz="2400" b="1" dirty="0" err="1"/>
              <a:t>dans</a:t>
            </a:r>
            <a:r>
              <a:rPr lang="en-US" sz="2400" b="1" dirty="0"/>
              <a:t> les infrastructures et </a:t>
            </a:r>
            <a:r>
              <a:rPr lang="en-US" sz="2400" b="1" dirty="0" err="1"/>
              <a:t>planifications</a:t>
            </a:r>
            <a:r>
              <a:rPr lang="en-US" sz="2400" b="1" dirty="0"/>
              <a:t> des transports</a:t>
            </a:r>
            <a:r>
              <a:rPr lang="en-CA" sz="2400" b="1" dirty="0"/>
              <a:t>?</a:t>
            </a:r>
            <a:endParaRPr lang="en-US" sz="2400" b="1" dirty="0"/>
          </a:p>
        </p:txBody>
      </p:sp>
      <p:sp>
        <p:nvSpPr>
          <p:cNvPr id="13" name="Content Placeholder 2"/>
          <p:cNvSpPr txBox="1">
            <a:spLocks noGrp="1"/>
          </p:cNvSpPr>
          <p:nvPr>
            <p:ph sz="half" idx="2"/>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12. Les </a:t>
            </a:r>
            <a:r>
              <a:rPr lang="en-US" sz="2400" dirty="0" err="1"/>
              <a:t>réseaux</a:t>
            </a:r>
            <a:r>
              <a:rPr lang="en-US" sz="2400" dirty="0"/>
              <a:t> </a:t>
            </a:r>
            <a:r>
              <a:rPr lang="en-US" sz="2400" dirty="0" err="1"/>
              <a:t>efficaces</a:t>
            </a:r>
            <a:r>
              <a:rPr lang="en-US" sz="2400" dirty="0"/>
              <a:t> </a:t>
            </a:r>
            <a:r>
              <a:rPr lang="en-US" sz="2400" dirty="0" err="1"/>
              <a:t>d’infrastructure</a:t>
            </a:r>
            <a:r>
              <a:rPr lang="en-US" sz="2400" dirty="0"/>
              <a:t> et de transport </a:t>
            </a:r>
            <a:r>
              <a:rPr lang="en-US" sz="2400" dirty="0" err="1"/>
              <a:t>sont</a:t>
            </a:r>
            <a:r>
              <a:rPr lang="en-US" sz="2400" dirty="0"/>
              <a:t> </a:t>
            </a:r>
            <a:r>
              <a:rPr lang="en-US" sz="2400" dirty="0" err="1"/>
              <a:t>essentiels</a:t>
            </a:r>
            <a:r>
              <a:rPr lang="en-US" sz="2400" dirty="0"/>
              <a:t> pour </a:t>
            </a:r>
            <a:r>
              <a:rPr lang="en-US" sz="2400" dirty="0" err="1"/>
              <a:t>une</a:t>
            </a:r>
            <a:r>
              <a:rPr lang="en-US" sz="2400" dirty="0"/>
              <a:t> province qui </a:t>
            </a:r>
            <a:r>
              <a:rPr lang="en-US" sz="2400" dirty="0" err="1"/>
              <a:t>fonctionne</a:t>
            </a:r>
            <a:r>
              <a:rPr lang="en-US" sz="2400" dirty="0"/>
              <a:t> </a:t>
            </a:r>
            <a:r>
              <a:rPr lang="en-US" sz="2400" dirty="0" err="1"/>
              <a:t>bien</a:t>
            </a:r>
            <a:r>
              <a:rPr lang="en-US" sz="2400" dirty="0"/>
              <a:t>.</a:t>
            </a:r>
          </a:p>
        </p:txBody>
      </p:sp>
      <p:sp>
        <p:nvSpPr>
          <p:cNvPr id="14"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Tree>
    <p:extLst>
      <p:ext uri="{BB962C8B-B14F-4D97-AF65-F5344CB8AC3E}">
        <p14:creationId xmlns:p14="http://schemas.microsoft.com/office/powerpoint/2010/main" val="513175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t>Dans quelle mesure êtes-vous d'accord avec les principes sous-jacents qui sont à la base de créer un EIP pour </a:t>
            </a:r>
            <a:r>
              <a:rPr lang="fr-CA" sz="2400" b="1" dirty="0"/>
              <a:t>l’i</a:t>
            </a:r>
            <a:r>
              <a:rPr lang="en-US" sz="2400" b="1" dirty="0" err="1"/>
              <a:t>nvestissement</a:t>
            </a:r>
            <a:r>
              <a:rPr lang="en-US" sz="2400" b="1" dirty="0"/>
              <a:t> </a:t>
            </a:r>
            <a:r>
              <a:rPr lang="en-US" sz="2400" b="1" dirty="0" err="1"/>
              <a:t>dans</a:t>
            </a:r>
            <a:r>
              <a:rPr lang="en-US" sz="2400" b="1" dirty="0"/>
              <a:t> les infrastructures et </a:t>
            </a:r>
            <a:r>
              <a:rPr lang="en-US" sz="2400" b="1" dirty="0" err="1"/>
              <a:t>planifications</a:t>
            </a:r>
            <a:r>
              <a:rPr lang="en-US" sz="2400" b="1" dirty="0"/>
              <a:t> des transports</a:t>
            </a:r>
            <a:r>
              <a:rPr lang="en-CA" sz="2400" b="1" dirty="0"/>
              <a:t>?</a:t>
            </a:r>
            <a:endParaRPr lang="en-US" sz="2400" b="1" dirty="0"/>
          </a:p>
        </p:txBody>
      </p:sp>
      <p:sp>
        <p:nvSpPr>
          <p:cNvPr id="13" name="Content Placeholder 2"/>
          <p:cNvSpPr txBox="1">
            <a:spLocks noGrp="1"/>
          </p:cNvSpPr>
          <p:nvPr>
            <p:ph sz="half" idx="2"/>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13. </a:t>
            </a:r>
            <a:r>
              <a:rPr lang="en-US" sz="2400" dirty="0" err="1"/>
              <a:t>Tous</a:t>
            </a:r>
            <a:r>
              <a:rPr lang="en-US" sz="2400" dirty="0"/>
              <a:t> les </a:t>
            </a:r>
            <a:r>
              <a:rPr lang="en-US" sz="2400" dirty="0" err="1"/>
              <a:t>paliers</a:t>
            </a:r>
            <a:r>
              <a:rPr lang="en-US" sz="2400" dirty="0"/>
              <a:t> de </a:t>
            </a:r>
            <a:r>
              <a:rPr lang="en-US" sz="2400" dirty="0" err="1"/>
              <a:t>gouvernement</a:t>
            </a:r>
            <a:r>
              <a:rPr lang="en-US" sz="2400" dirty="0"/>
              <a:t> </a:t>
            </a:r>
            <a:r>
              <a:rPr lang="en-US" sz="2400" dirty="0" err="1"/>
              <a:t>ont</a:t>
            </a:r>
            <a:r>
              <a:rPr lang="en-US" sz="2400" dirty="0"/>
              <a:t> fait des </a:t>
            </a:r>
            <a:r>
              <a:rPr lang="en-US" sz="2400" dirty="0" err="1"/>
              <a:t>investissements</a:t>
            </a:r>
            <a:r>
              <a:rPr lang="en-US" sz="2400" dirty="0"/>
              <a:t> </a:t>
            </a:r>
            <a:r>
              <a:rPr lang="en-US" sz="2400" dirty="0" err="1"/>
              <a:t>importants</a:t>
            </a:r>
            <a:r>
              <a:rPr lang="en-US" sz="2400" dirty="0"/>
              <a:t> </a:t>
            </a:r>
            <a:r>
              <a:rPr lang="en-US" sz="2400" dirty="0" err="1"/>
              <a:t>en</a:t>
            </a:r>
            <a:r>
              <a:rPr lang="en-US" sz="2400" dirty="0"/>
              <a:t> </a:t>
            </a:r>
            <a:r>
              <a:rPr lang="en-US" sz="2400" dirty="0" err="1"/>
              <a:t>vue</a:t>
            </a:r>
            <a:r>
              <a:rPr lang="en-US" sz="2400" dirty="0"/>
              <a:t> </a:t>
            </a:r>
            <a:r>
              <a:rPr lang="en-US" sz="2400" dirty="0" err="1"/>
              <a:t>d’offrir</a:t>
            </a:r>
            <a:r>
              <a:rPr lang="en-US" sz="2400" dirty="0"/>
              <a:t> de </a:t>
            </a:r>
            <a:r>
              <a:rPr lang="en-US" sz="2400" dirty="0" err="1"/>
              <a:t>l’infrastructure</a:t>
            </a:r>
            <a:r>
              <a:rPr lang="en-US" sz="2400" dirty="0"/>
              <a:t> </a:t>
            </a:r>
            <a:r>
              <a:rPr lang="en-US" sz="2400" dirty="0" err="1"/>
              <a:t>existante</a:t>
            </a:r>
            <a:r>
              <a:rPr lang="en-US" sz="2400" dirty="0"/>
              <a:t>.</a:t>
            </a:r>
          </a:p>
        </p:txBody>
      </p:sp>
      <p:sp>
        <p:nvSpPr>
          <p:cNvPr id="14"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Tree>
    <p:extLst>
      <p:ext uri="{BB962C8B-B14F-4D97-AF65-F5344CB8AC3E}">
        <p14:creationId xmlns:p14="http://schemas.microsoft.com/office/powerpoint/2010/main" val="652890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t>Dans quelle mesure êtes-vous d'accord avec les principes sous-jacents qui sont à la base de créer un EIP pour </a:t>
            </a:r>
            <a:r>
              <a:rPr lang="fr-CA" sz="2400" b="1" dirty="0"/>
              <a:t>l’i</a:t>
            </a:r>
            <a:r>
              <a:rPr lang="en-US" sz="2400" b="1" dirty="0" err="1"/>
              <a:t>nvestissement</a:t>
            </a:r>
            <a:r>
              <a:rPr lang="en-US" sz="2400" b="1" dirty="0"/>
              <a:t> </a:t>
            </a:r>
            <a:r>
              <a:rPr lang="en-US" sz="2400" b="1" dirty="0" err="1"/>
              <a:t>dans</a:t>
            </a:r>
            <a:r>
              <a:rPr lang="en-US" sz="2400" b="1" dirty="0"/>
              <a:t> les infrastructures et </a:t>
            </a:r>
            <a:r>
              <a:rPr lang="en-US" sz="2400" b="1" dirty="0" err="1"/>
              <a:t>planifications</a:t>
            </a:r>
            <a:r>
              <a:rPr lang="en-US" sz="2400" b="1" dirty="0"/>
              <a:t> des transports</a:t>
            </a:r>
            <a:r>
              <a:rPr lang="en-CA" sz="2400" b="1" dirty="0"/>
              <a:t>?</a:t>
            </a:r>
            <a:endParaRPr lang="en-US" sz="2400" b="1" dirty="0"/>
          </a:p>
        </p:txBody>
      </p:sp>
      <p:sp>
        <p:nvSpPr>
          <p:cNvPr id="13" name="Content Placeholder 2"/>
          <p:cNvSpPr txBox="1">
            <a:spLocks noGrp="1"/>
          </p:cNvSpPr>
          <p:nvPr>
            <p:ph sz="half" idx="2"/>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14. Le </a:t>
            </a:r>
            <a:r>
              <a:rPr lang="en-US" sz="2400" dirty="0" err="1"/>
              <a:t>développement</a:t>
            </a:r>
            <a:r>
              <a:rPr lang="en-US" sz="2400" dirty="0"/>
              <a:t> non-</a:t>
            </a:r>
            <a:r>
              <a:rPr lang="en-US" sz="2400" dirty="0" err="1"/>
              <a:t>cordonné</a:t>
            </a:r>
            <a:r>
              <a:rPr lang="en-US" sz="2400" dirty="0"/>
              <a:t> se </a:t>
            </a:r>
            <a:r>
              <a:rPr lang="en-US" sz="2400" dirty="0" err="1"/>
              <a:t>sert</a:t>
            </a:r>
            <a:r>
              <a:rPr lang="en-US" sz="2400" dirty="0"/>
              <a:t> des infrastructures de </a:t>
            </a:r>
            <a:r>
              <a:rPr lang="en-US" sz="2400" dirty="0" err="1"/>
              <a:t>façon</a:t>
            </a:r>
            <a:r>
              <a:rPr lang="en-US" sz="2400" dirty="0"/>
              <a:t> </a:t>
            </a:r>
            <a:r>
              <a:rPr lang="en-US" sz="2400" dirty="0" err="1"/>
              <a:t>inefficace</a:t>
            </a:r>
            <a:r>
              <a:rPr lang="en-US" sz="2400" dirty="0"/>
              <a:t>, </a:t>
            </a:r>
            <a:r>
              <a:rPr lang="en-US" sz="2400" dirty="0" err="1"/>
              <a:t>ce</a:t>
            </a:r>
            <a:r>
              <a:rPr lang="en-US" sz="2400" dirty="0"/>
              <a:t> qui </a:t>
            </a:r>
            <a:r>
              <a:rPr lang="en-US" sz="2400" dirty="0" err="1"/>
              <a:t>donne</a:t>
            </a:r>
            <a:r>
              <a:rPr lang="en-US" sz="2400" dirty="0"/>
              <a:t> lieu à des </a:t>
            </a:r>
            <a:r>
              <a:rPr lang="en-US" sz="2400" dirty="0" err="1"/>
              <a:t>coûts</a:t>
            </a:r>
            <a:r>
              <a:rPr lang="en-US" sz="2400" dirty="0"/>
              <a:t> financiers </a:t>
            </a:r>
            <a:r>
              <a:rPr lang="en-US" sz="2400" dirty="0" err="1"/>
              <a:t>supplémentaires</a:t>
            </a:r>
            <a:r>
              <a:rPr lang="en-US" sz="2400" dirty="0"/>
              <a:t> pour les infrastructures.</a:t>
            </a:r>
          </a:p>
        </p:txBody>
      </p:sp>
      <p:sp>
        <p:nvSpPr>
          <p:cNvPr id="14"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Tree>
    <p:extLst>
      <p:ext uri="{BB962C8B-B14F-4D97-AF65-F5344CB8AC3E}">
        <p14:creationId xmlns:p14="http://schemas.microsoft.com/office/powerpoint/2010/main" val="1636546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000" dirty="0" err="1"/>
              <a:t>Dans</a:t>
            </a:r>
            <a:r>
              <a:rPr lang="en-CA" sz="4000" dirty="0"/>
              <a:t> </a:t>
            </a:r>
            <a:r>
              <a:rPr lang="en-CA" sz="4000" dirty="0" err="1"/>
              <a:t>quelle</a:t>
            </a:r>
            <a:r>
              <a:rPr lang="en-CA" sz="4000" dirty="0"/>
              <a:t> </a:t>
            </a:r>
            <a:r>
              <a:rPr lang="en-CA" sz="4000" dirty="0" err="1"/>
              <a:t>mesure</a:t>
            </a:r>
            <a:r>
              <a:rPr lang="en-CA" sz="4000" dirty="0"/>
              <a:t> </a:t>
            </a:r>
            <a:r>
              <a:rPr lang="en-CA" sz="4000" dirty="0" err="1"/>
              <a:t>êtes</a:t>
            </a:r>
            <a:r>
              <a:rPr lang="en-CA" sz="4000" dirty="0"/>
              <a:t> </a:t>
            </a:r>
            <a:r>
              <a:rPr lang="en-CA" sz="4000" dirty="0" err="1"/>
              <a:t>vous</a:t>
            </a:r>
            <a:r>
              <a:rPr lang="en-CA" sz="4000" dirty="0"/>
              <a:t> </a:t>
            </a:r>
            <a:r>
              <a:rPr lang="en-CA" sz="4000" dirty="0" err="1"/>
              <a:t>d’accord</a:t>
            </a:r>
            <a:r>
              <a:rPr lang="en-CA" sz="4000" dirty="0"/>
              <a:t> avec </a:t>
            </a:r>
            <a:r>
              <a:rPr lang="en-CA" sz="4000" dirty="0" err="1"/>
              <a:t>l’objectif</a:t>
            </a:r>
            <a:r>
              <a:rPr lang="en-CA" sz="4000" dirty="0"/>
              <a:t> </a:t>
            </a:r>
            <a:r>
              <a:rPr lang="en-CA" sz="4000" dirty="0" err="1"/>
              <a:t>fondamental</a:t>
            </a:r>
            <a:r>
              <a:rPr lang="en-CA" sz="4000" dirty="0"/>
              <a:t> des EIP?</a:t>
            </a:r>
            <a:endParaRPr lang="en-US" sz="4000" dirty="0"/>
          </a:p>
        </p:txBody>
      </p:sp>
    </p:spTree>
    <p:extLst>
      <p:ext uri="{BB962C8B-B14F-4D97-AF65-F5344CB8AC3E}">
        <p14:creationId xmlns:p14="http://schemas.microsoft.com/office/powerpoint/2010/main" val="466827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dirty="0" err="1"/>
              <a:t>Dans</a:t>
            </a:r>
            <a:r>
              <a:rPr lang="en-CA" sz="2400" dirty="0"/>
              <a:t> </a:t>
            </a:r>
            <a:r>
              <a:rPr lang="en-CA" sz="2400" dirty="0" err="1"/>
              <a:t>quelle</a:t>
            </a:r>
            <a:r>
              <a:rPr lang="en-CA" sz="2400" dirty="0"/>
              <a:t> </a:t>
            </a:r>
            <a:r>
              <a:rPr lang="en-CA" sz="2400" dirty="0" err="1"/>
              <a:t>mesure</a:t>
            </a:r>
            <a:r>
              <a:rPr lang="en-CA" sz="2400" dirty="0"/>
              <a:t> </a:t>
            </a:r>
            <a:r>
              <a:rPr lang="en-CA" sz="2400" dirty="0" err="1"/>
              <a:t>êtes</a:t>
            </a:r>
            <a:r>
              <a:rPr lang="en-CA" sz="2400" dirty="0"/>
              <a:t> </a:t>
            </a:r>
            <a:r>
              <a:rPr lang="en-CA" sz="2400" dirty="0" err="1"/>
              <a:t>vous</a:t>
            </a:r>
            <a:r>
              <a:rPr lang="en-CA" sz="2400" dirty="0"/>
              <a:t> </a:t>
            </a:r>
            <a:r>
              <a:rPr lang="en-CA" sz="2400" dirty="0" err="1"/>
              <a:t>d’accord</a:t>
            </a:r>
            <a:r>
              <a:rPr lang="en-CA" sz="2400" dirty="0"/>
              <a:t> avec </a:t>
            </a:r>
            <a:r>
              <a:rPr lang="en-CA" sz="2400" dirty="0" err="1"/>
              <a:t>l’objectif</a:t>
            </a:r>
            <a:r>
              <a:rPr lang="en-CA" sz="2400" dirty="0"/>
              <a:t> </a:t>
            </a:r>
            <a:r>
              <a:rPr lang="en-CA" sz="2400" dirty="0" err="1"/>
              <a:t>fondamental</a:t>
            </a:r>
            <a:r>
              <a:rPr lang="en-CA" sz="2400" dirty="0"/>
              <a:t> de </a:t>
            </a:r>
            <a:r>
              <a:rPr lang="en-CA" sz="2400" dirty="0" err="1"/>
              <a:t>l’EIP</a:t>
            </a:r>
            <a:r>
              <a:rPr lang="en-CA" sz="2400" dirty="0"/>
              <a:t> pour </a:t>
            </a:r>
            <a:r>
              <a:rPr lang="en-CA" sz="2400" b="1" dirty="0" err="1"/>
              <a:t>l’a</a:t>
            </a:r>
            <a:r>
              <a:rPr lang="en-US" sz="2400" b="1" dirty="0" err="1"/>
              <a:t>daptation</a:t>
            </a:r>
            <a:r>
              <a:rPr lang="en-US" sz="2400" b="1" dirty="0"/>
              <a:t> aux </a:t>
            </a:r>
            <a:r>
              <a:rPr lang="en-US" sz="2400" b="1" dirty="0" err="1"/>
              <a:t>changements</a:t>
            </a:r>
            <a:r>
              <a:rPr lang="en-US" sz="2400" b="1" dirty="0"/>
              <a:t> </a:t>
            </a:r>
            <a:r>
              <a:rPr lang="en-US" sz="2400" b="1" dirty="0" err="1"/>
              <a:t>climatiques</a:t>
            </a:r>
            <a:r>
              <a:rPr lang="en-US" sz="2400" dirty="0"/>
              <a:t>?</a:t>
            </a:r>
          </a:p>
        </p:txBody>
      </p:sp>
      <p:sp>
        <p:nvSpPr>
          <p:cNvPr id="13" name="Content Placeholder 2"/>
          <p:cNvSpPr txBox="1">
            <a:spLocks noGrp="1"/>
          </p:cNvSpPr>
          <p:nvPr>
            <p:ph sz="half" idx="2"/>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15. </a:t>
            </a:r>
            <a:r>
              <a:rPr lang="fr-CA" sz="2400" dirty="0"/>
              <a:t>C’est dans l'intérêt de la province du Nouveau-Brunswick à se préparer, et à devenir résilient, aux impacts des changements climatiques et de réduire ses émissions à effet de serre tout en soutenant la croissance économique.</a:t>
            </a:r>
            <a:endParaRPr lang="en-US" sz="2400" dirty="0"/>
          </a:p>
        </p:txBody>
      </p:sp>
      <p:sp>
        <p:nvSpPr>
          <p:cNvPr id="14" name="Content Placeholder 2"/>
          <p:cNvSpPr txBox="1">
            <a:spLocks noGrp="1"/>
          </p:cNvSpPr>
          <p:nvPr>
            <p:ph sz="half" idx="1"/>
          </p:nvPr>
        </p:nvSpPr>
        <p:spPr>
          <a:xfrm>
            <a:off x="6443663" y="742950"/>
            <a:ext cx="4910137" cy="3457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Tree>
    <p:extLst>
      <p:ext uri="{BB962C8B-B14F-4D97-AF65-F5344CB8AC3E}">
        <p14:creationId xmlns:p14="http://schemas.microsoft.com/office/powerpoint/2010/main" val="1214904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dirty="0" err="1"/>
              <a:t>Dans</a:t>
            </a:r>
            <a:r>
              <a:rPr lang="en-CA" sz="2400" dirty="0"/>
              <a:t> </a:t>
            </a:r>
            <a:r>
              <a:rPr lang="en-CA" sz="2400" dirty="0" err="1"/>
              <a:t>quelle</a:t>
            </a:r>
            <a:r>
              <a:rPr lang="en-CA" sz="2400" dirty="0"/>
              <a:t> </a:t>
            </a:r>
            <a:r>
              <a:rPr lang="en-CA" sz="2400" dirty="0" err="1"/>
              <a:t>mesure</a:t>
            </a:r>
            <a:r>
              <a:rPr lang="en-CA" sz="2400" dirty="0"/>
              <a:t> </a:t>
            </a:r>
            <a:r>
              <a:rPr lang="en-CA" sz="2400" dirty="0" err="1"/>
              <a:t>êtes</a:t>
            </a:r>
            <a:r>
              <a:rPr lang="en-CA" sz="2400" dirty="0"/>
              <a:t> </a:t>
            </a:r>
            <a:r>
              <a:rPr lang="en-CA" sz="2400" dirty="0" err="1"/>
              <a:t>vous</a:t>
            </a:r>
            <a:r>
              <a:rPr lang="en-CA" sz="2400" dirty="0"/>
              <a:t> </a:t>
            </a:r>
            <a:r>
              <a:rPr lang="en-CA" sz="2400" dirty="0" err="1"/>
              <a:t>d’accord</a:t>
            </a:r>
            <a:r>
              <a:rPr lang="en-CA" sz="2400" dirty="0"/>
              <a:t> avec </a:t>
            </a:r>
            <a:r>
              <a:rPr lang="en-CA" sz="2400" dirty="0" err="1"/>
              <a:t>l’objectif</a:t>
            </a:r>
            <a:r>
              <a:rPr lang="en-CA" sz="2400" dirty="0"/>
              <a:t> </a:t>
            </a:r>
            <a:r>
              <a:rPr lang="en-CA" sz="2400" dirty="0" err="1"/>
              <a:t>fondamental</a:t>
            </a:r>
            <a:r>
              <a:rPr lang="en-CA" sz="2400" dirty="0"/>
              <a:t> de </a:t>
            </a:r>
            <a:r>
              <a:rPr lang="en-CA" sz="2400" dirty="0" err="1"/>
              <a:t>l’EIP</a:t>
            </a:r>
            <a:r>
              <a:rPr lang="en-CA" sz="2400" dirty="0"/>
              <a:t> pour le </a:t>
            </a:r>
            <a:r>
              <a:rPr lang="en-CA" sz="2400" b="1" dirty="0" err="1"/>
              <a:t>développement</a:t>
            </a:r>
            <a:r>
              <a:rPr lang="en-CA" sz="2400" b="1" dirty="0"/>
              <a:t> des </a:t>
            </a:r>
            <a:r>
              <a:rPr lang="en-CA" sz="2400" b="1" dirty="0" err="1"/>
              <a:t>plaines</a:t>
            </a:r>
            <a:r>
              <a:rPr lang="en-CA" sz="2400" b="1" dirty="0"/>
              <a:t> </a:t>
            </a:r>
            <a:r>
              <a:rPr lang="en-CA" sz="2400" b="1" dirty="0" err="1"/>
              <a:t>inondables</a:t>
            </a:r>
            <a:r>
              <a:rPr lang="en-CA" sz="2400" b="1" dirty="0"/>
              <a:t>? </a:t>
            </a:r>
            <a:endParaRPr lang="en-US" sz="2400" b="1" dirty="0"/>
          </a:p>
        </p:txBody>
      </p:sp>
      <p:sp>
        <p:nvSpPr>
          <p:cNvPr id="15" name="Content Placeholder 2"/>
          <p:cNvSpPr txBox="1">
            <a:spLocks noGrp="1"/>
          </p:cNvSpPr>
          <p:nvPr>
            <p:ph sz="half" idx="2"/>
          </p:nvPr>
        </p:nvSpPr>
        <p:spPr>
          <a:xfrm>
            <a:off x="838199" y="742950"/>
            <a:ext cx="5181600" cy="345757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16. </a:t>
            </a:r>
            <a:r>
              <a:rPr lang="en-US" sz="2400" dirty="0" err="1"/>
              <a:t>C’est</a:t>
            </a:r>
            <a:r>
              <a:rPr lang="en-US" sz="2400" dirty="0"/>
              <a:t> </a:t>
            </a:r>
            <a:r>
              <a:rPr lang="en-US" sz="2400" dirty="0" err="1"/>
              <a:t>dans</a:t>
            </a:r>
            <a:r>
              <a:rPr lang="en-US" sz="2400" dirty="0"/>
              <a:t> </a:t>
            </a:r>
            <a:r>
              <a:rPr lang="en-US" sz="2400" dirty="0" err="1"/>
              <a:t>l’intérêt</a:t>
            </a:r>
            <a:r>
              <a:rPr lang="en-US" sz="2400" dirty="0"/>
              <a:t> de la Province du Nouveau-Brunswick de </a:t>
            </a:r>
            <a:r>
              <a:rPr lang="en-US" sz="2400" dirty="0" err="1"/>
              <a:t>repérer</a:t>
            </a:r>
            <a:r>
              <a:rPr lang="en-US" sz="2400" dirty="0"/>
              <a:t> les </a:t>
            </a:r>
            <a:r>
              <a:rPr lang="en-US" sz="2400" dirty="0" err="1"/>
              <a:t>plaines</a:t>
            </a:r>
            <a:r>
              <a:rPr lang="en-US" sz="2400" dirty="0"/>
              <a:t> </a:t>
            </a:r>
            <a:r>
              <a:rPr lang="en-US" sz="2400" dirty="0" err="1"/>
              <a:t>inondables</a:t>
            </a:r>
            <a:r>
              <a:rPr lang="en-US" sz="2400" dirty="0"/>
              <a:t> de </a:t>
            </a:r>
            <a:r>
              <a:rPr lang="en-US" sz="2400" dirty="0" err="1"/>
              <a:t>façon</a:t>
            </a:r>
            <a:r>
              <a:rPr lang="en-US" sz="2400" dirty="0"/>
              <a:t> </a:t>
            </a:r>
            <a:r>
              <a:rPr lang="en-US" sz="2400" dirty="0" err="1"/>
              <a:t>détaillée</a:t>
            </a:r>
            <a:r>
              <a:rPr lang="en-US" sz="2400" dirty="0"/>
              <a:t>, de limiter les nouveaux </a:t>
            </a:r>
            <a:r>
              <a:rPr lang="en-US" sz="2400" dirty="0" err="1"/>
              <a:t>développements</a:t>
            </a:r>
            <a:r>
              <a:rPr lang="en-US" sz="2400" dirty="0"/>
              <a:t> et les infrastructures à </a:t>
            </a:r>
            <a:r>
              <a:rPr lang="en-US" sz="2400" dirty="0" err="1"/>
              <a:t>l’intérieur</a:t>
            </a:r>
            <a:r>
              <a:rPr lang="en-US" sz="2400" dirty="0"/>
              <a:t> des </a:t>
            </a:r>
            <a:r>
              <a:rPr lang="en-US" sz="2400" dirty="0" err="1"/>
              <a:t>plaines</a:t>
            </a:r>
            <a:r>
              <a:rPr lang="en-US" sz="2400" dirty="0"/>
              <a:t> </a:t>
            </a:r>
            <a:r>
              <a:rPr lang="en-US" sz="2400" dirty="0" err="1"/>
              <a:t>inondables</a:t>
            </a:r>
            <a:r>
              <a:rPr lang="en-US" sz="2400" dirty="0"/>
              <a:t> et de </a:t>
            </a:r>
            <a:r>
              <a:rPr lang="en-US" sz="2400" dirty="0" err="1"/>
              <a:t>favoriser</a:t>
            </a:r>
            <a:r>
              <a:rPr lang="en-US" sz="2400" dirty="0"/>
              <a:t> </a:t>
            </a:r>
            <a:r>
              <a:rPr lang="en-US" sz="2400" dirty="0" err="1"/>
              <a:t>l’adaptation</a:t>
            </a:r>
            <a:r>
              <a:rPr lang="en-US" sz="2400" dirty="0"/>
              <a:t> des infrastructures et des </a:t>
            </a:r>
            <a:r>
              <a:rPr lang="en-US" sz="2400" dirty="0" err="1"/>
              <a:t>développements</a:t>
            </a:r>
            <a:r>
              <a:rPr lang="en-US" sz="2400" dirty="0"/>
              <a:t> </a:t>
            </a:r>
            <a:r>
              <a:rPr lang="en-US" sz="2400" dirty="0" err="1"/>
              <a:t>existants</a:t>
            </a:r>
            <a:r>
              <a:rPr lang="en-US" sz="2400" dirty="0"/>
              <a:t> sur les </a:t>
            </a:r>
            <a:r>
              <a:rPr lang="en-US" sz="2400" dirty="0" err="1"/>
              <a:t>plaines</a:t>
            </a:r>
            <a:r>
              <a:rPr lang="en-US" sz="2400" dirty="0"/>
              <a:t> </a:t>
            </a:r>
            <a:r>
              <a:rPr lang="en-US" sz="2400" dirty="0" err="1"/>
              <a:t>inondables</a:t>
            </a:r>
            <a:r>
              <a:rPr lang="en-US" sz="2400" dirty="0"/>
              <a:t>.</a:t>
            </a:r>
          </a:p>
          <a:p>
            <a:pPr>
              <a:lnSpc>
                <a:spcPct val="150000"/>
              </a:lnSpc>
            </a:pPr>
            <a:endParaRPr lang="en-US" sz="2400" dirty="0"/>
          </a:p>
        </p:txBody>
      </p:sp>
      <p:sp>
        <p:nvSpPr>
          <p:cNvPr id="16" name="Content Placeholder 2"/>
          <p:cNvSpPr txBox="1">
            <a:spLocks noGrp="1"/>
          </p:cNvSpPr>
          <p:nvPr>
            <p:ph sz="half" idx="1"/>
          </p:nvPr>
        </p:nvSpPr>
        <p:spPr>
          <a:xfrm>
            <a:off x="6443663" y="742950"/>
            <a:ext cx="4910137" cy="3457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Tree>
    <p:extLst>
      <p:ext uri="{BB962C8B-B14F-4D97-AF65-F5344CB8AC3E}">
        <p14:creationId xmlns:p14="http://schemas.microsoft.com/office/powerpoint/2010/main" val="61711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1"/>
            <a:ext cx="7601295" cy="1272854"/>
          </a:xfrm>
        </p:spPr>
        <p:txBody>
          <a:bodyPr>
            <a:normAutofit fontScale="90000"/>
          </a:bodyPr>
          <a:lstStyle/>
          <a:p>
            <a:r>
              <a:rPr lang="en-CA" b="1" dirty="0">
                <a:solidFill>
                  <a:schemeClr val="tx1"/>
                </a:solidFill>
              </a:rPr>
              <a:t>Histoire de la </a:t>
            </a:r>
            <a:r>
              <a:rPr lang="en-CA" b="1" dirty="0" err="1">
                <a:solidFill>
                  <a:schemeClr val="tx1"/>
                </a:solidFill>
              </a:rPr>
              <a:t>planification</a:t>
            </a:r>
            <a:r>
              <a:rPr lang="en-CA" b="1" dirty="0">
                <a:solidFill>
                  <a:schemeClr val="tx1"/>
                </a:solidFill>
              </a:rPr>
              <a:t> au Manitoba</a:t>
            </a:r>
          </a:p>
        </p:txBody>
      </p:sp>
      <p:sp>
        <p:nvSpPr>
          <p:cNvPr id="3" name="Content Placeholder 2"/>
          <p:cNvSpPr>
            <a:spLocks noGrp="1"/>
          </p:cNvSpPr>
          <p:nvPr>
            <p:ph idx="1"/>
          </p:nvPr>
        </p:nvSpPr>
        <p:spPr>
          <a:xfrm>
            <a:off x="1842448" y="1311469"/>
            <a:ext cx="8447964" cy="5432389"/>
          </a:xfrm>
        </p:spPr>
        <p:txBody>
          <a:bodyPr>
            <a:normAutofit fontScale="92500" lnSpcReduction="20000"/>
          </a:bodyPr>
          <a:lstStyle/>
          <a:p>
            <a:pPr fontAlgn="auto">
              <a:spcBef>
                <a:spcPts val="0"/>
              </a:spcBef>
              <a:spcAft>
                <a:spcPts val="0"/>
              </a:spcAft>
              <a:defRPr/>
            </a:pPr>
            <a:r>
              <a:rPr lang="en-CA" sz="2400" b="1" dirty="0">
                <a:solidFill>
                  <a:schemeClr val="tx1"/>
                </a:solidFill>
              </a:rPr>
              <a:t>1916 – </a:t>
            </a:r>
            <a:r>
              <a:rPr lang="en-CA" sz="2400" b="1" i="1" dirty="0" err="1">
                <a:solidFill>
                  <a:schemeClr val="tx1"/>
                </a:solidFill>
              </a:rPr>
              <a:t>Loi</a:t>
            </a:r>
            <a:r>
              <a:rPr lang="en-CA" sz="2400" b="1" i="1" dirty="0">
                <a:solidFill>
                  <a:schemeClr val="tx1"/>
                </a:solidFill>
              </a:rPr>
              <a:t> sur </a:t>
            </a:r>
            <a:r>
              <a:rPr lang="en-CA" sz="2400" b="1" i="1" dirty="0" err="1">
                <a:solidFill>
                  <a:schemeClr val="tx1"/>
                </a:solidFill>
              </a:rPr>
              <a:t>l’aménagement</a:t>
            </a:r>
            <a:r>
              <a:rPr lang="en-CA" sz="2400" b="1" i="1" dirty="0">
                <a:solidFill>
                  <a:schemeClr val="tx1"/>
                </a:solidFill>
              </a:rPr>
              <a:t> </a:t>
            </a:r>
            <a:r>
              <a:rPr lang="en-CA" sz="2400" b="1" i="1" dirty="0" err="1">
                <a:solidFill>
                  <a:schemeClr val="tx1"/>
                </a:solidFill>
              </a:rPr>
              <a:t>urbain</a:t>
            </a:r>
            <a:endParaRPr lang="en-CA" sz="2400" b="1" i="1" dirty="0">
              <a:solidFill>
                <a:schemeClr val="tx1"/>
              </a:solidFill>
            </a:endParaRPr>
          </a:p>
          <a:p>
            <a:pPr lvl="1">
              <a:buFont typeface="Arial" pitchFamily="34" charset="0"/>
              <a:buChar char="•"/>
              <a:defRPr/>
            </a:pPr>
            <a:r>
              <a:rPr lang="en-CA" sz="2000" dirty="0">
                <a:solidFill>
                  <a:schemeClr val="tx1"/>
                </a:solidFill>
              </a:rPr>
              <a:t>A </a:t>
            </a:r>
            <a:r>
              <a:rPr lang="en-CA" sz="2000" dirty="0" err="1">
                <a:solidFill>
                  <a:schemeClr val="tx1"/>
                </a:solidFill>
              </a:rPr>
              <a:t>permis</a:t>
            </a:r>
            <a:r>
              <a:rPr lang="en-CA" sz="2000" dirty="0">
                <a:solidFill>
                  <a:schemeClr val="tx1"/>
                </a:solidFill>
              </a:rPr>
              <a:t> </a:t>
            </a:r>
            <a:r>
              <a:rPr lang="en-CA" sz="2000" dirty="0" err="1">
                <a:solidFill>
                  <a:schemeClr val="tx1"/>
                </a:solidFill>
              </a:rPr>
              <a:t>l’aménagement</a:t>
            </a:r>
            <a:r>
              <a:rPr lang="en-CA" sz="2000" dirty="0">
                <a:solidFill>
                  <a:schemeClr val="tx1"/>
                </a:solidFill>
              </a:rPr>
              <a:t> du </a:t>
            </a:r>
            <a:r>
              <a:rPr lang="en-CA" sz="2000" dirty="0" err="1">
                <a:solidFill>
                  <a:schemeClr val="tx1"/>
                </a:solidFill>
              </a:rPr>
              <a:t>territoire</a:t>
            </a:r>
            <a:r>
              <a:rPr lang="en-CA" sz="2000" dirty="0">
                <a:solidFill>
                  <a:schemeClr val="tx1"/>
                </a:solidFill>
              </a:rPr>
              <a:t> local</a:t>
            </a:r>
          </a:p>
          <a:p>
            <a:pPr lvl="1">
              <a:buFont typeface="Arial" pitchFamily="34" charset="0"/>
              <a:buChar char="•"/>
              <a:defRPr/>
            </a:pPr>
            <a:endParaRPr lang="en-CA" sz="1000" b="1" dirty="0">
              <a:solidFill>
                <a:schemeClr val="tx1"/>
              </a:solidFill>
            </a:endParaRPr>
          </a:p>
          <a:p>
            <a:pPr fontAlgn="auto">
              <a:spcBef>
                <a:spcPts val="0"/>
              </a:spcBef>
              <a:spcAft>
                <a:spcPts val="0"/>
              </a:spcAft>
              <a:defRPr/>
            </a:pPr>
            <a:r>
              <a:rPr lang="en-CA" sz="2400" b="1" dirty="0">
                <a:solidFill>
                  <a:schemeClr val="tx1"/>
                </a:solidFill>
              </a:rPr>
              <a:t>1949 – </a:t>
            </a:r>
            <a:r>
              <a:rPr lang="en-CA" sz="2400" b="1" i="1" dirty="0" err="1">
                <a:solidFill>
                  <a:schemeClr val="tx1"/>
                </a:solidFill>
              </a:rPr>
              <a:t>Loi</a:t>
            </a:r>
            <a:r>
              <a:rPr lang="en-CA" sz="2400" b="1" i="1" dirty="0">
                <a:solidFill>
                  <a:schemeClr val="tx1"/>
                </a:solidFill>
              </a:rPr>
              <a:t> sur </a:t>
            </a:r>
            <a:r>
              <a:rPr lang="en-CA" sz="2400" b="1" i="1" dirty="0" err="1">
                <a:solidFill>
                  <a:schemeClr val="tx1"/>
                </a:solidFill>
              </a:rPr>
              <a:t>l’aménagement</a:t>
            </a:r>
            <a:r>
              <a:rPr lang="en-CA" sz="2400" b="1" i="1" dirty="0">
                <a:solidFill>
                  <a:schemeClr val="tx1"/>
                </a:solidFill>
              </a:rPr>
              <a:t> </a:t>
            </a:r>
            <a:r>
              <a:rPr lang="en-CA" sz="2400" b="1" i="1" dirty="0" err="1">
                <a:solidFill>
                  <a:schemeClr val="tx1"/>
                </a:solidFill>
              </a:rPr>
              <a:t>métropolitain</a:t>
            </a:r>
            <a:endParaRPr lang="en-CA" sz="2400" b="1" i="1" dirty="0">
              <a:solidFill>
                <a:schemeClr val="tx1"/>
              </a:solidFill>
            </a:endParaRPr>
          </a:p>
          <a:p>
            <a:pPr lvl="1">
              <a:buFont typeface="Arial" pitchFamily="34" charset="0"/>
              <a:buChar char="•"/>
              <a:defRPr/>
            </a:pPr>
            <a:r>
              <a:rPr lang="en-CA" sz="2000" dirty="0">
                <a:solidFill>
                  <a:schemeClr val="tx1"/>
                </a:solidFill>
              </a:rPr>
              <a:t>A </a:t>
            </a:r>
            <a:r>
              <a:rPr lang="en-CA" sz="2000" dirty="0" err="1">
                <a:solidFill>
                  <a:schemeClr val="tx1"/>
                </a:solidFill>
              </a:rPr>
              <a:t>établi</a:t>
            </a:r>
            <a:r>
              <a:rPr lang="en-CA" sz="2000" dirty="0">
                <a:solidFill>
                  <a:schemeClr val="tx1"/>
                </a:solidFill>
              </a:rPr>
              <a:t> un </a:t>
            </a:r>
            <a:r>
              <a:rPr lang="en-CA" sz="2000" dirty="0" err="1">
                <a:solidFill>
                  <a:schemeClr val="tx1"/>
                </a:solidFill>
              </a:rPr>
              <a:t>organisme</a:t>
            </a:r>
            <a:r>
              <a:rPr lang="en-CA" sz="2000" dirty="0">
                <a:solidFill>
                  <a:schemeClr val="tx1"/>
                </a:solidFill>
              </a:rPr>
              <a:t> </a:t>
            </a:r>
            <a:r>
              <a:rPr lang="en-CA" sz="2000" dirty="0" err="1">
                <a:solidFill>
                  <a:schemeClr val="tx1"/>
                </a:solidFill>
              </a:rPr>
              <a:t>d’aménagement</a:t>
            </a:r>
            <a:r>
              <a:rPr lang="en-CA" sz="2000" dirty="0">
                <a:solidFill>
                  <a:schemeClr val="tx1"/>
                </a:solidFill>
              </a:rPr>
              <a:t> </a:t>
            </a:r>
            <a:r>
              <a:rPr lang="en-CA" sz="2000" dirty="0" err="1">
                <a:solidFill>
                  <a:schemeClr val="tx1"/>
                </a:solidFill>
              </a:rPr>
              <a:t>régional</a:t>
            </a:r>
            <a:r>
              <a:rPr lang="en-CA" sz="2000" dirty="0">
                <a:solidFill>
                  <a:schemeClr val="tx1"/>
                </a:solidFill>
              </a:rPr>
              <a:t> pour Winnipeg et </a:t>
            </a:r>
            <a:r>
              <a:rPr lang="en-CA" sz="2000" dirty="0" err="1">
                <a:solidFill>
                  <a:schemeClr val="tx1"/>
                </a:solidFill>
              </a:rPr>
              <a:t>ses</a:t>
            </a:r>
            <a:r>
              <a:rPr lang="en-CA" sz="2000" dirty="0">
                <a:solidFill>
                  <a:schemeClr val="tx1"/>
                </a:solidFill>
              </a:rPr>
              <a:t> </a:t>
            </a:r>
            <a:r>
              <a:rPr lang="en-CA" sz="2000" dirty="0" err="1">
                <a:solidFill>
                  <a:schemeClr val="tx1"/>
                </a:solidFill>
              </a:rPr>
              <a:t>alentours</a:t>
            </a:r>
            <a:endParaRPr lang="en-CA" sz="2000" dirty="0">
              <a:solidFill>
                <a:schemeClr val="tx1"/>
              </a:solidFill>
            </a:endParaRPr>
          </a:p>
          <a:p>
            <a:pPr lvl="1">
              <a:buFont typeface="Arial" pitchFamily="34" charset="0"/>
              <a:buChar char="•"/>
              <a:defRPr/>
            </a:pPr>
            <a:endParaRPr lang="en-CA" sz="1000" b="1" dirty="0">
              <a:solidFill>
                <a:schemeClr val="tx1"/>
              </a:solidFill>
            </a:endParaRPr>
          </a:p>
          <a:p>
            <a:pPr fontAlgn="auto">
              <a:spcBef>
                <a:spcPts val="0"/>
              </a:spcBef>
              <a:spcAft>
                <a:spcPts val="0"/>
              </a:spcAft>
              <a:defRPr/>
            </a:pPr>
            <a:r>
              <a:rPr lang="en-CA" sz="2400" b="1" dirty="0">
                <a:solidFill>
                  <a:schemeClr val="tx1"/>
                </a:solidFill>
              </a:rPr>
              <a:t>1960 – </a:t>
            </a:r>
            <a:r>
              <a:rPr lang="en-CA" sz="2400" b="1" i="1" dirty="0" err="1">
                <a:solidFill>
                  <a:schemeClr val="tx1"/>
                </a:solidFill>
              </a:rPr>
              <a:t>Loi</a:t>
            </a:r>
            <a:r>
              <a:rPr lang="en-CA" sz="2400" b="1" i="1" dirty="0">
                <a:solidFill>
                  <a:schemeClr val="tx1"/>
                </a:solidFill>
              </a:rPr>
              <a:t> sur le service de </a:t>
            </a:r>
            <a:r>
              <a:rPr lang="en-CA" sz="2400" b="1" i="1" dirty="0" err="1">
                <a:solidFill>
                  <a:schemeClr val="tx1"/>
                </a:solidFill>
              </a:rPr>
              <a:t>planification</a:t>
            </a:r>
            <a:endParaRPr lang="en-CA" sz="2400" b="1" i="1" dirty="0">
              <a:solidFill>
                <a:schemeClr val="tx1"/>
              </a:solidFill>
            </a:endParaRPr>
          </a:p>
          <a:p>
            <a:pPr lvl="1">
              <a:buFont typeface="Arial" pitchFamily="34" charset="0"/>
              <a:buChar char="•"/>
              <a:defRPr/>
            </a:pPr>
            <a:r>
              <a:rPr lang="en-CA" sz="2000" dirty="0">
                <a:solidFill>
                  <a:schemeClr val="tx1"/>
                </a:solidFill>
              </a:rPr>
              <a:t>A </a:t>
            </a:r>
            <a:r>
              <a:rPr lang="en-CA" sz="2000" dirty="0" err="1">
                <a:solidFill>
                  <a:schemeClr val="tx1"/>
                </a:solidFill>
              </a:rPr>
              <a:t>formalisé</a:t>
            </a:r>
            <a:r>
              <a:rPr lang="en-CA" sz="2000" dirty="0">
                <a:solidFill>
                  <a:schemeClr val="tx1"/>
                </a:solidFill>
              </a:rPr>
              <a:t> la </a:t>
            </a:r>
            <a:r>
              <a:rPr lang="en-CA" sz="2000" dirty="0" err="1">
                <a:solidFill>
                  <a:schemeClr val="tx1"/>
                </a:solidFill>
              </a:rPr>
              <a:t>prestation</a:t>
            </a:r>
            <a:r>
              <a:rPr lang="en-CA" sz="2000" dirty="0">
                <a:solidFill>
                  <a:schemeClr val="tx1"/>
                </a:solidFill>
              </a:rPr>
              <a:t> de services de </a:t>
            </a:r>
            <a:r>
              <a:rPr lang="en-CA" sz="2000" dirty="0" err="1">
                <a:solidFill>
                  <a:schemeClr val="tx1"/>
                </a:solidFill>
              </a:rPr>
              <a:t>planification</a:t>
            </a:r>
            <a:r>
              <a:rPr lang="en-CA" sz="2000" dirty="0">
                <a:solidFill>
                  <a:schemeClr val="tx1"/>
                </a:solidFill>
              </a:rPr>
              <a:t> à </a:t>
            </a:r>
            <a:r>
              <a:rPr lang="en-CA" sz="2000" dirty="0" err="1">
                <a:solidFill>
                  <a:schemeClr val="tx1"/>
                </a:solidFill>
              </a:rPr>
              <a:t>l’échelle</a:t>
            </a:r>
            <a:r>
              <a:rPr lang="en-CA" sz="2000" dirty="0">
                <a:solidFill>
                  <a:schemeClr val="tx1"/>
                </a:solidFill>
              </a:rPr>
              <a:t> </a:t>
            </a:r>
            <a:r>
              <a:rPr lang="en-CA" sz="2000" dirty="0" err="1">
                <a:solidFill>
                  <a:schemeClr val="tx1"/>
                </a:solidFill>
              </a:rPr>
              <a:t>provinciale</a:t>
            </a:r>
            <a:r>
              <a:rPr lang="en-CA" sz="2000" dirty="0">
                <a:solidFill>
                  <a:schemeClr val="tx1"/>
                </a:solidFill>
              </a:rPr>
              <a:t> </a:t>
            </a:r>
            <a:r>
              <a:rPr lang="en-CA" sz="2000" dirty="0" err="1">
                <a:solidFill>
                  <a:schemeClr val="tx1"/>
                </a:solidFill>
              </a:rPr>
              <a:t>dans</a:t>
            </a:r>
            <a:r>
              <a:rPr lang="en-CA" sz="2000" dirty="0">
                <a:solidFill>
                  <a:schemeClr val="tx1"/>
                </a:solidFill>
              </a:rPr>
              <a:t> </a:t>
            </a:r>
            <a:r>
              <a:rPr lang="en-CA" sz="2000" dirty="0" err="1">
                <a:solidFill>
                  <a:schemeClr val="tx1"/>
                </a:solidFill>
              </a:rPr>
              <a:t>l’ensemble</a:t>
            </a:r>
            <a:r>
              <a:rPr lang="en-CA" sz="2000" dirty="0">
                <a:solidFill>
                  <a:schemeClr val="tx1"/>
                </a:solidFill>
              </a:rPr>
              <a:t> du Manitoba</a:t>
            </a:r>
          </a:p>
          <a:p>
            <a:pPr lvl="1">
              <a:buFont typeface="Arial" pitchFamily="34" charset="0"/>
              <a:buChar char="•"/>
              <a:defRPr/>
            </a:pPr>
            <a:endParaRPr lang="en-CA" sz="1000" b="1" dirty="0">
              <a:solidFill>
                <a:schemeClr val="tx1"/>
              </a:solidFill>
            </a:endParaRPr>
          </a:p>
          <a:p>
            <a:pPr fontAlgn="auto">
              <a:spcBef>
                <a:spcPts val="0"/>
              </a:spcBef>
              <a:spcAft>
                <a:spcPts val="0"/>
              </a:spcAft>
              <a:defRPr/>
            </a:pPr>
            <a:r>
              <a:rPr lang="en-CA" sz="2400" b="1" dirty="0">
                <a:solidFill>
                  <a:schemeClr val="tx1"/>
                </a:solidFill>
              </a:rPr>
              <a:t>1964 – </a:t>
            </a:r>
            <a:r>
              <a:rPr lang="en-CA" sz="2400" b="1" i="1" dirty="0" err="1">
                <a:solidFill>
                  <a:schemeClr val="tx1"/>
                </a:solidFill>
              </a:rPr>
              <a:t>Loi</a:t>
            </a:r>
            <a:r>
              <a:rPr lang="en-CA" sz="2400" b="1" i="1" dirty="0">
                <a:solidFill>
                  <a:schemeClr val="tx1"/>
                </a:solidFill>
              </a:rPr>
              <a:t> sur </a:t>
            </a:r>
            <a:r>
              <a:rPr lang="en-CA" sz="2400" b="1" i="1" dirty="0" err="1">
                <a:solidFill>
                  <a:schemeClr val="tx1"/>
                </a:solidFill>
              </a:rPr>
              <a:t>l’aménagement</a:t>
            </a:r>
            <a:r>
              <a:rPr lang="en-CA" sz="2400" b="1" i="1" dirty="0">
                <a:solidFill>
                  <a:schemeClr val="tx1"/>
                </a:solidFill>
              </a:rPr>
              <a:t> du </a:t>
            </a:r>
            <a:r>
              <a:rPr lang="en-CA" sz="2400" b="1" i="1" dirty="0" err="1">
                <a:solidFill>
                  <a:schemeClr val="tx1"/>
                </a:solidFill>
              </a:rPr>
              <a:t>territoire</a:t>
            </a:r>
            <a:endParaRPr lang="en-CA" sz="2400" b="1" i="1" dirty="0">
              <a:solidFill>
                <a:schemeClr val="tx1"/>
              </a:solidFill>
            </a:endParaRPr>
          </a:p>
          <a:p>
            <a:pPr lvl="1">
              <a:buFont typeface="Arial" pitchFamily="34" charset="0"/>
              <a:buChar char="•"/>
              <a:defRPr/>
            </a:pPr>
            <a:r>
              <a:rPr lang="en-CA" sz="2000" dirty="0">
                <a:solidFill>
                  <a:schemeClr val="tx1"/>
                </a:solidFill>
              </a:rPr>
              <a:t>A </a:t>
            </a:r>
            <a:r>
              <a:rPr lang="en-CA" sz="2000" dirty="0" err="1">
                <a:solidFill>
                  <a:schemeClr val="tx1"/>
                </a:solidFill>
              </a:rPr>
              <a:t>permis</a:t>
            </a:r>
            <a:r>
              <a:rPr lang="en-CA" sz="2000" dirty="0">
                <a:solidFill>
                  <a:schemeClr val="tx1"/>
                </a:solidFill>
              </a:rPr>
              <a:t> aux </a:t>
            </a:r>
            <a:r>
              <a:rPr lang="en-CA" sz="2000" dirty="0" err="1">
                <a:solidFill>
                  <a:schemeClr val="tx1"/>
                </a:solidFill>
              </a:rPr>
              <a:t>municipalités</a:t>
            </a:r>
            <a:r>
              <a:rPr lang="en-CA" sz="2000" dirty="0">
                <a:solidFill>
                  <a:schemeClr val="tx1"/>
                </a:solidFill>
              </a:rPr>
              <a:t> </a:t>
            </a:r>
            <a:r>
              <a:rPr lang="en-CA" sz="2000" dirty="0" err="1">
                <a:solidFill>
                  <a:schemeClr val="tx1"/>
                </a:solidFill>
              </a:rPr>
              <a:t>d’aménager</a:t>
            </a:r>
            <a:r>
              <a:rPr lang="en-CA" sz="2000" dirty="0">
                <a:solidFill>
                  <a:schemeClr val="tx1"/>
                </a:solidFill>
              </a:rPr>
              <a:t> le </a:t>
            </a:r>
            <a:r>
              <a:rPr lang="en-CA" sz="2000" dirty="0" err="1">
                <a:solidFill>
                  <a:schemeClr val="tx1"/>
                </a:solidFill>
              </a:rPr>
              <a:t>territoire</a:t>
            </a:r>
            <a:r>
              <a:rPr lang="en-CA" sz="2000" dirty="0">
                <a:solidFill>
                  <a:schemeClr val="tx1"/>
                </a:solidFill>
              </a:rPr>
              <a:t> avec </a:t>
            </a:r>
            <a:r>
              <a:rPr lang="en-CA" sz="2000" dirty="0" err="1">
                <a:solidFill>
                  <a:schemeClr val="tx1"/>
                </a:solidFill>
              </a:rPr>
              <a:t>leurs</a:t>
            </a:r>
            <a:r>
              <a:rPr lang="en-CA" sz="2000" dirty="0">
                <a:solidFill>
                  <a:schemeClr val="tx1"/>
                </a:solidFill>
              </a:rPr>
              <a:t> </a:t>
            </a:r>
            <a:r>
              <a:rPr lang="en-CA" sz="2000" dirty="0" err="1">
                <a:solidFill>
                  <a:schemeClr val="tx1"/>
                </a:solidFill>
              </a:rPr>
              <a:t>voisins</a:t>
            </a:r>
            <a:r>
              <a:rPr lang="en-CA" sz="2000" dirty="0">
                <a:solidFill>
                  <a:schemeClr val="tx1"/>
                </a:solidFill>
              </a:rPr>
              <a:t> (</a:t>
            </a:r>
            <a:r>
              <a:rPr lang="en-CA" sz="2000" dirty="0" err="1">
                <a:solidFill>
                  <a:schemeClr val="tx1"/>
                </a:solidFill>
              </a:rPr>
              <a:t>secteurs</a:t>
            </a:r>
            <a:r>
              <a:rPr lang="en-CA" sz="2000" dirty="0">
                <a:solidFill>
                  <a:schemeClr val="tx1"/>
                </a:solidFill>
              </a:rPr>
              <a:t> </a:t>
            </a:r>
            <a:r>
              <a:rPr lang="en-CA" sz="2000" dirty="0" err="1">
                <a:solidFill>
                  <a:schemeClr val="tx1"/>
                </a:solidFill>
              </a:rPr>
              <a:t>d’aménagement</a:t>
            </a:r>
            <a:r>
              <a:rPr lang="en-CA" sz="2000" dirty="0">
                <a:solidFill>
                  <a:schemeClr val="tx1"/>
                </a:solidFill>
              </a:rPr>
              <a:t>)</a:t>
            </a:r>
          </a:p>
          <a:p>
            <a:pPr lvl="1">
              <a:buFont typeface="Arial" pitchFamily="34" charset="0"/>
              <a:buChar char="•"/>
              <a:defRPr/>
            </a:pPr>
            <a:endParaRPr lang="en-CA" sz="1000" b="1" dirty="0">
              <a:solidFill>
                <a:schemeClr val="tx1"/>
              </a:solidFill>
            </a:endParaRPr>
          </a:p>
          <a:p>
            <a:pPr fontAlgn="auto">
              <a:spcBef>
                <a:spcPts val="0"/>
              </a:spcBef>
              <a:spcAft>
                <a:spcPts val="0"/>
              </a:spcAft>
              <a:defRPr/>
            </a:pPr>
            <a:r>
              <a:rPr lang="en-CA" sz="2400" b="1" dirty="0">
                <a:solidFill>
                  <a:schemeClr val="tx1"/>
                </a:solidFill>
              </a:rPr>
              <a:t>1976 – </a:t>
            </a:r>
            <a:r>
              <a:rPr lang="en-CA" sz="2400" b="1" i="1" dirty="0" err="1">
                <a:solidFill>
                  <a:schemeClr val="tx1"/>
                </a:solidFill>
              </a:rPr>
              <a:t>Loi</a:t>
            </a:r>
            <a:r>
              <a:rPr lang="en-CA" sz="2400" b="1" i="1" dirty="0">
                <a:solidFill>
                  <a:schemeClr val="tx1"/>
                </a:solidFill>
              </a:rPr>
              <a:t> sur </a:t>
            </a:r>
            <a:r>
              <a:rPr lang="en-CA" sz="2400" b="1" i="1" dirty="0" err="1">
                <a:solidFill>
                  <a:schemeClr val="tx1"/>
                </a:solidFill>
              </a:rPr>
              <a:t>l’aménagement</a:t>
            </a:r>
            <a:r>
              <a:rPr lang="en-CA" sz="2400" b="1" i="1" dirty="0">
                <a:solidFill>
                  <a:schemeClr val="tx1"/>
                </a:solidFill>
              </a:rPr>
              <a:t> du </a:t>
            </a:r>
            <a:r>
              <a:rPr lang="en-CA" sz="2400" b="1" i="1" dirty="0" err="1">
                <a:solidFill>
                  <a:schemeClr val="tx1"/>
                </a:solidFill>
              </a:rPr>
              <a:t>territoire</a:t>
            </a:r>
            <a:endParaRPr lang="en-CA" sz="2400" b="1" i="1" dirty="0">
              <a:solidFill>
                <a:schemeClr val="tx1"/>
              </a:solidFill>
            </a:endParaRPr>
          </a:p>
          <a:p>
            <a:pPr lvl="1">
              <a:buFont typeface="Arial" pitchFamily="34" charset="0"/>
              <a:buChar char="•"/>
              <a:defRPr/>
            </a:pPr>
            <a:r>
              <a:rPr lang="en-CA" sz="2000" dirty="0">
                <a:solidFill>
                  <a:schemeClr val="tx1"/>
                </a:solidFill>
              </a:rPr>
              <a:t>A </a:t>
            </a:r>
            <a:r>
              <a:rPr lang="en-CA" sz="2000" dirty="0" err="1">
                <a:solidFill>
                  <a:schemeClr val="tx1"/>
                </a:solidFill>
              </a:rPr>
              <a:t>mis</a:t>
            </a:r>
            <a:r>
              <a:rPr lang="en-CA" sz="2000" dirty="0">
                <a:solidFill>
                  <a:schemeClr val="tx1"/>
                </a:solidFill>
              </a:rPr>
              <a:t> </a:t>
            </a:r>
            <a:r>
              <a:rPr lang="en-CA" sz="2000" dirty="0" err="1">
                <a:solidFill>
                  <a:schemeClr val="tx1"/>
                </a:solidFill>
              </a:rPr>
              <a:t>en</a:t>
            </a:r>
            <a:r>
              <a:rPr lang="en-CA" sz="2000" dirty="0">
                <a:solidFill>
                  <a:schemeClr val="tx1"/>
                </a:solidFill>
              </a:rPr>
              <a:t> place </a:t>
            </a:r>
            <a:r>
              <a:rPr lang="en-CA" sz="2000" dirty="0" err="1">
                <a:solidFill>
                  <a:schemeClr val="tx1"/>
                </a:solidFill>
              </a:rPr>
              <a:t>une</a:t>
            </a:r>
            <a:r>
              <a:rPr lang="en-CA" sz="2000" dirty="0">
                <a:solidFill>
                  <a:schemeClr val="tx1"/>
                </a:solidFill>
              </a:rPr>
              <a:t> exigence </a:t>
            </a:r>
            <a:r>
              <a:rPr lang="en-CA" sz="2000" dirty="0" err="1">
                <a:solidFill>
                  <a:schemeClr val="tx1"/>
                </a:solidFill>
              </a:rPr>
              <a:t>liée</a:t>
            </a:r>
            <a:r>
              <a:rPr lang="en-CA" sz="2000" dirty="0">
                <a:solidFill>
                  <a:schemeClr val="tx1"/>
                </a:solidFill>
              </a:rPr>
              <a:t> à </a:t>
            </a:r>
            <a:r>
              <a:rPr lang="en-CA" sz="2000" dirty="0" err="1">
                <a:solidFill>
                  <a:schemeClr val="tx1"/>
                </a:solidFill>
              </a:rPr>
              <a:t>l’approbation</a:t>
            </a:r>
            <a:r>
              <a:rPr lang="en-CA" sz="2000" dirty="0">
                <a:solidFill>
                  <a:schemeClr val="tx1"/>
                </a:solidFill>
              </a:rPr>
              <a:t> des </a:t>
            </a:r>
            <a:r>
              <a:rPr lang="en-CA" sz="2000" dirty="0" err="1">
                <a:solidFill>
                  <a:schemeClr val="tx1"/>
                </a:solidFill>
              </a:rPr>
              <a:t>lotissements</a:t>
            </a:r>
            <a:endParaRPr lang="en-CA" sz="2000" dirty="0">
              <a:solidFill>
                <a:schemeClr val="tx1"/>
              </a:solidFill>
            </a:endParaRPr>
          </a:p>
          <a:p>
            <a:pPr lvl="1">
              <a:buFont typeface="Arial" pitchFamily="34" charset="0"/>
              <a:buChar char="•"/>
              <a:defRPr/>
            </a:pPr>
            <a:r>
              <a:rPr lang="en-CA" sz="2000" dirty="0">
                <a:solidFill>
                  <a:schemeClr val="tx1"/>
                </a:solidFill>
              </a:rPr>
              <a:t>A </a:t>
            </a:r>
            <a:r>
              <a:rPr lang="en-CA" sz="2000" dirty="0" err="1">
                <a:solidFill>
                  <a:schemeClr val="tx1"/>
                </a:solidFill>
              </a:rPr>
              <a:t>mis</a:t>
            </a:r>
            <a:r>
              <a:rPr lang="en-CA" sz="2000" dirty="0">
                <a:solidFill>
                  <a:schemeClr val="tx1"/>
                </a:solidFill>
              </a:rPr>
              <a:t> </a:t>
            </a:r>
            <a:r>
              <a:rPr lang="en-CA" sz="2000" dirty="0" err="1">
                <a:solidFill>
                  <a:schemeClr val="tx1"/>
                </a:solidFill>
              </a:rPr>
              <a:t>en</a:t>
            </a:r>
            <a:r>
              <a:rPr lang="en-CA" sz="2000" dirty="0">
                <a:solidFill>
                  <a:schemeClr val="tx1"/>
                </a:solidFill>
              </a:rPr>
              <a:t> place les </a:t>
            </a:r>
            <a:r>
              <a:rPr lang="en-CA" sz="2000" dirty="0" err="1">
                <a:solidFill>
                  <a:schemeClr val="tx1"/>
                </a:solidFill>
              </a:rPr>
              <a:t>politiques</a:t>
            </a:r>
            <a:r>
              <a:rPr lang="en-CA" sz="2000" dirty="0">
                <a:solidFill>
                  <a:schemeClr val="tx1"/>
                </a:solidFill>
              </a:rPr>
              <a:t> </a:t>
            </a:r>
            <a:r>
              <a:rPr lang="en-CA" sz="2000" dirty="0" err="1">
                <a:solidFill>
                  <a:schemeClr val="tx1"/>
                </a:solidFill>
              </a:rPr>
              <a:t>provinciales</a:t>
            </a:r>
            <a:r>
              <a:rPr lang="en-CA" sz="2000" dirty="0">
                <a:solidFill>
                  <a:schemeClr val="tx1"/>
                </a:solidFill>
              </a:rPr>
              <a:t> </a:t>
            </a:r>
            <a:r>
              <a:rPr lang="en-CA" sz="2000" dirty="0" err="1">
                <a:solidFill>
                  <a:schemeClr val="tx1"/>
                </a:solidFill>
              </a:rPr>
              <a:t>d’occupation</a:t>
            </a:r>
            <a:r>
              <a:rPr lang="en-CA" sz="2000" dirty="0">
                <a:solidFill>
                  <a:schemeClr val="tx1"/>
                </a:solidFill>
              </a:rPr>
              <a:t> des sols (1980)</a:t>
            </a:r>
          </a:p>
          <a:p>
            <a:pPr lvl="1">
              <a:buFont typeface="Arial" pitchFamily="34" charset="0"/>
              <a:buChar char="•"/>
              <a:defRPr/>
            </a:pPr>
            <a:endParaRPr lang="en-CA" sz="1000" b="1" dirty="0">
              <a:solidFill>
                <a:schemeClr val="tx1"/>
              </a:solidFill>
            </a:endParaRPr>
          </a:p>
          <a:p>
            <a:pPr fontAlgn="auto">
              <a:spcBef>
                <a:spcPts val="0"/>
              </a:spcBef>
              <a:spcAft>
                <a:spcPts val="0"/>
              </a:spcAft>
              <a:defRPr/>
            </a:pPr>
            <a:r>
              <a:rPr lang="en-CA" sz="2400" b="1" dirty="0">
                <a:solidFill>
                  <a:schemeClr val="tx1"/>
                </a:solidFill>
              </a:rPr>
              <a:t>2006 – </a:t>
            </a:r>
            <a:r>
              <a:rPr lang="en-CA" sz="2400" b="1" i="1" dirty="0" err="1">
                <a:solidFill>
                  <a:schemeClr val="tx1"/>
                </a:solidFill>
              </a:rPr>
              <a:t>Loi</a:t>
            </a:r>
            <a:r>
              <a:rPr lang="en-CA" sz="2400" b="1" i="1" dirty="0">
                <a:solidFill>
                  <a:schemeClr val="tx1"/>
                </a:solidFill>
              </a:rPr>
              <a:t> sur </a:t>
            </a:r>
            <a:r>
              <a:rPr lang="en-CA" sz="2400" b="1" i="1" dirty="0" err="1">
                <a:solidFill>
                  <a:schemeClr val="tx1"/>
                </a:solidFill>
              </a:rPr>
              <a:t>l’aménagement</a:t>
            </a:r>
            <a:r>
              <a:rPr lang="en-CA" sz="2400" b="1" i="1" dirty="0">
                <a:solidFill>
                  <a:schemeClr val="tx1"/>
                </a:solidFill>
              </a:rPr>
              <a:t> du </a:t>
            </a:r>
            <a:r>
              <a:rPr lang="en-CA" sz="2400" b="1" i="1" dirty="0" err="1">
                <a:solidFill>
                  <a:schemeClr val="tx1"/>
                </a:solidFill>
              </a:rPr>
              <a:t>territoire</a:t>
            </a:r>
            <a:endParaRPr lang="en-CA" sz="2400" b="1" i="1" dirty="0">
              <a:solidFill>
                <a:schemeClr val="tx1"/>
              </a:solidFill>
            </a:endParaRPr>
          </a:p>
          <a:p>
            <a:pPr lvl="1">
              <a:buFont typeface="Arial" pitchFamily="34" charset="0"/>
              <a:buChar char="•"/>
              <a:defRPr/>
            </a:pPr>
            <a:r>
              <a:rPr lang="en-CA" sz="2000" dirty="0">
                <a:solidFill>
                  <a:schemeClr val="tx1"/>
                </a:solidFill>
              </a:rPr>
              <a:t>A </a:t>
            </a:r>
            <a:r>
              <a:rPr lang="en-CA" sz="2000" dirty="0" err="1">
                <a:solidFill>
                  <a:schemeClr val="tx1"/>
                </a:solidFill>
              </a:rPr>
              <a:t>obligé</a:t>
            </a:r>
            <a:r>
              <a:rPr lang="en-CA" sz="2000" dirty="0">
                <a:solidFill>
                  <a:schemeClr val="tx1"/>
                </a:solidFill>
              </a:rPr>
              <a:t> les </a:t>
            </a:r>
            <a:r>
              <a:rPr lang="en-CA" sz="2000" dirty="0" err="1">
                <a:solidFill>
                  <a:schemeClr val="tx1"/>
                </a:solidFill>
              </a:rPr>
              <a:t>municipalités</a:t>
            </a:r>
            <a:r>
              <a:rPr lang="en-CA" sz="2000" dirty="0">
                <a:solidFill>
                  <a:schemeClr val="tx1"/>
                </a:solidFill>
              </a:rPr>
              <a:t> à adopter des plans de </a:t>
            </a:r>
            <a:r>
              <a:rPr lang="en-CA" sz="2000" dirty="0" err="1">
                <a:solidFill>
                  <a:schemeClr val="tx1"/>
                </a:solidFill>
              </a:rPr>
              <a:t>développement</a:t>
            </a:r>
            <a:r>
              <a:rPr lang="en-CA" sz="2000" dirty="0">
                <a:solidFill>
                  <a:schemeClr val="tx1"/>
                </a:solidFill>
              </a:rPr>
              <a:t> et des </a:t>
            </a:r>
            <a:r>
              <a:rPr lang="en-CA" sz="2000" dirty="0" err="1">
                <a:solidFill>
                  <a:schemeClr val="tx1"/>
                </a:solidFill>
              </a:rPr>
              <a:t>arrêtés</a:t>
            </a:r>
            <a:r>
              <a:rPr lang="en-CA" sz="2000" dirty="0">
                <a:solidFill>
                  <a:schemeClr val="tx1"/>
                </a:solidFill>
              </a:rPr>
              <a:t> de </a:t>
            </a:r>
            <a:r>
              <a:rPr lang="en-CA" sz="2000" dirty="0" err="1">
                <a:solidFill>
                  <a:schemeClr val="tx1"/>
                </a:solidFill>
              </a:rPr>
              <a:t>zonage</a:t>
            </a:r>
            <a:endParaRPr lang="en-CA" sz="2000" dirty="0">
              <a:solidFill>
                <a:schemeClr val="tx1"/>
              </a:solidFill>
            </a:endParaRPr>
          </a:p>
          <a:p>
            <a:pPr lvl="1">
              <a:buFont typeface="Arial" pitchFamily="34" charset="0"/>
              <a:buChar char="•"/>
              <a:defRPr/>
            </a:pPr>
            <a:r>
              <a:rPr lang="en-CA" sz="2000" dirty="0" err="1">
                <a:solidFill>
                  <a:schemeClr val="tx1"/>
                </a:solidFill>
              </a:rPr>
              <a:t>Nouvelles</a:t>
            </a:r>
            <a:r>
              <a:rPr lang="en-CA" sz="2000" dirty="0">
                <a:solidFill>
                  <a:schemeClr val="tx1"/>
                </a:solidFill>
              </a:rPr>
              <a:t> </a:t>
            </a:r>
            <a:r>
              <a:rPr lang="en-CA" sz="2000" dirty="0" err="1">
                <a:solidFill>
                  <a:schemeClr val="tx1"/>
                </a:solidFill>
              </a:rPr>
              <a:t>politiques</a:t>
            </a:r>
            <a:r>
              <a:rPr lang="en-CA" sz="2000" dirty="0">
                <a:solidFill>
                  <a:schemeClr val="tx1"/>
                </a:solidFill>
              </a:rPr>
              <a:t> </a:t>
            </a:r>
            <a:r>
              <a:rPr lang="en-CA" sz="2000" dirty="0" err="1">
                <a:solidFill>
                  <a:schemeClr val="tx1"/>
                </a:solidFill>
              </a:rPr>
              <a:t>provinciales</a:t>
            </a:r>
            <a:r>
              <a:rPr lang="en-CA" sz="2000" dirty="0">
                <a:solidFill>
                  <a:schemeClr val="tx1"/>
                </a:solidFill>
              </a:rPr>
              <a:t> </a:t>
            </a:r>
            <a:r>
              <a:rPr lang="en-CA" sz="2000" dirty="0" err="1">
                <a:solidFill>
                  <a:schemeClr val="tx1"/>
                </a:solidFill>
              </a:rPr>
              <a:t>d’occupation</a:t>
            </a:r>
            <a:r>
              <a:rPr lang="en-CA" sz="2000" dirty="0">
                <a:solidFill>
                  <a:schemeClr val="tx1"/>
                </a:solidFill>
              </a:rPr>
              <a:t> des sols (2011)</a:t>
            </a:r>
          </a:p>
          <a:p>
            <a:pPr lvl="1">
              <a:buFont typeface="Arial" pitchFamily="34" charset="0"/>
              <a:buChar char="•"/>
              <a:defRPr/>
            </a:pPr>
            <a:endParaRPr lang="en-CA" sz="2000" dirty="0">
              <a:solidFill>
                <a:schemeClr val="tx1"/>
              </a:solidFill>
            </a:endParaRPr>
          </a:p>
        </p:txBody>
      </p:sp>
    </p:spTree>
    <p:extLst>
      <p:ext uri="{BB962C8B-B14F-4D97-AF65-F5344CB8AC3E}">
        <p14:creationId xmlns:p14="http://schemas.microsoft.com/office/powerpoint/2010/main" val="2580354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dirty="0" err="1"/>
              <a:t>Dans</a:t>
            </a:r>
            <a:r>
              <a:rPr lang="en-CA" sz="2400" dirty="0"/>
              <a:t> </a:t>
            </a:r>
            <a:r>
              <a:rPr lang="en-CA" sz="2400" dirty="0" err="1"/>
              <a:t>quelle</a:t>
            </a:r>
            <a:r>
              <a:rPr lang="en-CA" sz="2400" dirty="0"/>
              <a:t> </a:t>
            </a:r>
            <a:r>
              <a:rPr lang="en-CA" sz="2400" dirty="0" err="1"/>
              <a:t>mesure</a:t>
            </a:r>
            <a:r>
              <a:rPr lang="en-CA" sz="2400" dirty="0"/>
              <a:t> </a:t>
            </a:r>
            <a:r>
              <a:rPr lang="en-CA" sz="2400" dirty="0" err="1"/>
              <a:t>êtes</a:t>
            </a:r>
            <a:r>
              <a:rPr lang="en-CA" sz="2400" dirty="0"/>
              <a:t> </a:t>
            </a:r>
            <a:r>
              <a:rPr lang="en-CA" sz="2400" dirty="0" err="1"/>
              <a:t>vous</a:t>
            </a:r>
            <a:r>
              <a:rPr lang="en-CA" sz="2400" dirty="0"/>
              <a:t> </a:t>
            </a:r>
            <a:r>
              <a:rPr lang="en-CA" sz="2400" dirty="0" err="1"/>
              <a:t>d’accord</a:t>
            </a:r>
            <a:r>
              <a:rPr lang="en-CA" sz="2400" dirty="0"/>
              <a:t> avec </a:t>
            </a:r>
            <a:r>
              <a:rPr lang="en-CA" sz="2400" dirty="0" err="1"/>
              <a:t>l’objectif</a:t>
            </a:r>
            <a:r>
              <a:rPr lang="en-CA" sz="2400" dirty="0"/>
              <a:t> </a:t>
            </a:r>
            <a:r>
              <a:rPr lang="en-CA" sz="2400" dirty="0" err="1"/>
              <a:t>fondamental</a:t>
            </a:r>
            <a:r>
              <a:rPr lang="en-CA" sz="2400" dirty="0"/>
              <a:t> de </a:t>
            </a:r>
            <a:r>
              <a:rPr lang="en-CA" sz="2400" dirty="0" err="1"/>
              <a:t>l’EIP</a:t>
            </a:r>
            <a:r>
              <a:rPr lang="en-CA" sz="2400" dirty="0"/>
              <a:t> pour la </a:t>
            </a:r>
            <a:r>
              <a:rPr lang="en-CA" sz="2400" b="1" dirty="0"/>
              <a:t>santé et </a:t>
            </a:r>
            <a:r>
              <a:rPr lang="en-CA" sz="2400" b="1" dirty="0" err="1"/>
              <a:t>l’environnement</a:t>
            </a:r>
            <a:r>
              <a:rPr lang="en-CA" sz="2400" b="1" dirty="0"/>
              <a:t> </a:t>
            </a:r>
            <a:r>
              <a:rPr lang="en-CA" sz="2400" b="1" dirty="0" err="1"/>
              <a:t>bâti</a:t>
            </a:r>
            <a:r>
              <a:rPr lang="en-CA" sz="2400" b="1" dirty="0"/>
              <a:t>?</a:t>
            </a:r>
            <a:endParaRPr lang="en-US" sz="2400" b="1" dirty="0"/>
          </a:p>
        </p:txBody>
      </p:sp>
      <p:sp>
        <p:nvSpPr>
          <p:cNvPr id="13" name="Content Placeholder 2"/>
          <p:cNvSpPr txBox="1">
            <a:spLocks noGrp="1"/>
          </p:cNvSpPr>
          <p:nvPr>
            <p:ph sz="half" idx="2"/>
          </p:nvPr>
        </p:nvSpPr>
        <p:spPr>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17. </a:t>
            </a:r>
            <a:r>
              <a:rPr lang="en-US" sz="2400" dirty="0" err="1"/>
              <a:t>C’est</a:t>
            </a:r>
            <a:r>
              <a:rPr lang="en-US" sz="2400" dirty="0"/>
              <a:t> </a:t>
            </a:r>
            <a:r>
              <a:rPr lang="en-US" sz="2400" dirty="0" err="1"/>
              <a:t>dans</a:t>
            </a:r>
            <a:r>
              <a:rPr lang="en-US" sz="2400" dirty="0"/>
              <a:t> </a:t>
            </a:r>
            <a:r>
              <a:rPr lang="en-US" sz="2400" dirty="0" err="1"/>
              <a:t>l’intérêt</a:t>
            </a:r>
            <a:r>
              <a:rPr lang="en-US" sz="2400" dirty="0"/>
              <a:t> de la province </a:t>
            </a:r>
            <a:r>
              <a:rPr lang="en-US" sz="2400" dirty="0" err="1"/>
              <a:t>d’améliorer</a:t>
            </a:r>
            <a:r>
              <a:rPr lang="en-US" sz="2400" dirty="0"/>
              <a:t> la santé et le </a:t>
            </a:r>
            <a:r>
              <a:rPr lang="en-US" sz="2400" dirty="0" err="1"/>
              <a:t>bien-être</a:t>
            </a:r>
            <a:r>
              <a:rPr lang="en-US" sz="2400" dirty="0"/>
              <a:t> de la population </a:t>
            </a:r>
            <a:r>
              <a:rPr lang="en-US" sz="2400" dirty="0" err="1"/>
              <a:t>Néo-Brunswickoise</a:t>
            </a:r>
            <a:r>
              <a:rPr lang="en-US" sz="2400" dirty="0"/>
              <a:t> par </a:t>
            </a:r>
            <a:r>
              <a:rPr lang="en-US" sz="2400" dirty="0" err="1"/>
              <a:t>l’aménagement</a:t>
            </a:r>
            <a:r>
              <a:rPr lang="en-US" sz="2400" dirty="0"/>
              <a:t> des </a:t>
            </a:r>
            <a:r>
              <a:rPr lang="en-US" sz="2400" dirty="0" err="1"/>
              <a:t>communautés</a:t>
            </a:r>
            <a:r>
              <a:rPr lang="en-US" sz="2400" dirty="0"/>
              <a:t> </a:t>
            </a:r>
            <a:r>
              <a:rPr lang="en-US" sz="2400" dirty="0" err="1"/>
              <a:t>résiliente</a:t>
            </a:r>
            <a:r>
              <a:rPr lang="en-US" sz="2400" dirty="0"/>
              <a:t> et </a:t>
            </a:r>
            <a:r>
              <a:rPr lang="en-US" sz="2400" dirty="0" err="1"/>
              <a:t>en</a:t>
            </a:r>
            <a:r>
              <a:rPr lang="en-US" sz="2400" dirty="0"/>
              <a:t> </a:t>
            </a:r>
            <a:r>
              <a:rPr lang="en-US" sz="2400" dirty="0" err="1"/>
              <a:t>supportant</a:t>
            </a:r>
            <a:r>
              <a:rPr lang="en-US" sz="2400" dirty="0"/>
              <a:t> des </a:t>
            </a:r>
            <a:r>
              <a:rPr lang="en-US" sz="2400" dirty="0" err="1"/>
              <a:t>décisions</a:t>
            </a:r>
            <a:r>
              <a:rPr lang="en-US" sz="2400" dirty="0"/>
              <a:t> </a:t>
            </a:r>
            <a:r>
              <a:rPr lang="en-US" sz="2400" dirty="0" err="1"/>
              <a:t>concernant</a:t>
            </a:r>
            <a:r>
              <a:rPr lang="en-US" sz="2400" dirty="0"/>
              <a:t> </a:t>
            </a:r>
            <a:r>
              <a:rPr lang="en-US" sz="2400" dirty="0" err="1"/>
              <a:t>l’utilisation</a:t>
            </a:r>
            <a:r>
              <a:rPr lang="en-US" sz="2400" dirty="0"/>
              <a:t> du sol qui </a:t>
            </a:r>
            <a:r>
              <a:rPr lang="en-US" sz="2400" dirty="0" err="1"/>
              <a:t>auront</a:t>
            </a:r>
            <a:r>
              <a:rPr lang="en-US" sz="2400" dirty="0"/>
              <a:t> </a:t>
            </a:r>
            <a:r>
              <a:rPr lang="en-US" sz="2400" dirty="0" err="1"/>
              <a:t>une</a:t>
            </a:r>
            <a:r>
              <a:rPr lang="en-US" sz="2400" dirty="0"/>
              <a:t> influence positive sur la santé </a:t>
            </a:r>
            <a:r>
              <a:rPr lang="en-US" sz="2400" dirty="0" err="1"/>
              <a:t>publique</a:t>
            </a:r>
            <a:r>
              <a:rPr lang="en-US" sz="2400" dirty="0"/>
              <a:t>.</a:t>
            </a:r>
          </a:p>
          <a:p>
            <a:pPr marL="0" indent="0">
              <a:lnSpc>
                <a:spcPct val="150000"/>
              </a:lnSpc>
              <a:buNone/>
            </a:pPr>
            <a:endParaRPr lang="en-US" sz="2400" dirty="0">
              <a:latin typeface="+mj-lt"/>
            </a:endParaRPr>
          </a:p>
        </p:txBody>
      </p:sp>
      <p:sp>
        <p:nvSpPr>
          <p:cNvPr id="14" name="Content Placeholder 2"/>
          <p:cNvSpPr txBox="1">
            <a:spLocks noGrp="1"/>
          </p:cNvSpPr>
          <p:nvPr>
            <p:ph sz="half" idx="1"/>
          </p:nvPr>
        </p:nvSpPr>
        <p:spPr>
          <a:xfrm>
            <a:off x="6443663" y="742950"/>
            <a:ext cx="4910137" cy="3457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p:txBody>
      </p:sp>
    </p:spTree>
    <p:extLst>
      <p:ext uri="{BB962C8B-B14F-4D97-AF65-F5344CB8AC3E}">
        <p14:creationId xmlns:p14="http://schemas.microsoft.com/office/powerpoint/2010/main" val="1622449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dirty="0" err="1"/>
              <a:t>Dans</a:t>
            </a:r>
            <a:r>
              <a:rPr lang="en-CA" sz="2400" dirty="0"/>
              <a:t> </a:t>
            </a:r>
            <a:r>
              <a:rPr lang="en-CA" sz="2400" dirty="0" err="1"/>
              <a:t>quelle</a:t>
            </a:r>
            <a:r>
              <a:rPr lang="en-CA" sz="2400" dirty="0"/>
              <a:t> </a:t>
            </a:r>
            <a:r>
              <a:rPr lang="en-CA" sz="2400" dirty="0" err="1"/>
              <a:t>mesure</a:t>
            </a:r>
            <a:r>
              <a:rPr lang="en-CA" sz="2400" dirty="0"/>
              <a:t> </a:t>
            </a:r>
            <a:r>
              <a:rPr lang="en-CA" sz="2400" dirty="0" err="1"/>
              <a:t>êtes</a:t>
            </a:r>
            <a:r>
              <a:rPr lang="en-CA" sz="2400" dirty="0"/>
              <a:t> </a:t>
            </a:r>
            <a:r>
              <a:rPr lang="en-CA" sz="2400" dirty="0" err="1"/>
              <a:t>vous</a:t>
            </a:r>
            <a:r>
              <a:rPr lang="en-CA" sz="2400" dirty="0"/>
              <a:t> </a:t>
            </a:r>
            <a:r>
              <a:rPr lang="en-CA" sz="2400" dirty="0" err="1"/>
              <a:t>d’accord</a:t>
            </a:r>
            <a:r>
              <a:rPr lang="en-CA" sz="2400" dirty="0"/>
              <a:t> avec </a:t>
            </a:r>
            <a:r>
              <a:rPr lang="en-CA" sz="2400" dirty="0" err="1"/>
              <a:t>l’objectif</a:t>
            </a:r>
            <a:r>
              <a:rPr lang="en-CA" sz="2400" dirty="0"/>
              <a:t> </a:t>
            </a:r>
            <a:r>
              <a:rPr lang="en-CA" sz="2400" dirty="0" err="1"/>
              <a:t>fondamental</a:t>
            </a:r>
            <a:r>
              <a:rPr lang="en-CA" sz="2400" dirty="0"/>
              <a:t> de </a:t>
            </a:r>
            <a:r>
              <a:rPr lang="en-CA" sz="2400" dirty="0" err="1"/>
              <a:t>l’EIP</a:t>
            </a:r>
            <a:r>
              <a:rPr lang="en-CA" sz="2400" dirty="0"/>
              <a:t> pour le </a:t>
            </a:r>
            <a:r>
              <a:rPr lang="en-CA" sz="2400" b="1" dirty="0" err="1"/>
              <a:t>développement</a:t>
            </a:r>
            <a:r>
              <a:rPr lang="en-CA" sz="2400" b="1" dirty="0"/>
              <a:t> des zones </a:t>
            </a:r>
            <a:r>
              <a:rPr lang="en-CA" sz="2400" b="1" dirty="0" err="1"/>
              <a:t>côtières</a:t>
            </a:r>
            <a:r>
              <a:rPr lang="en-CA" sz="2400" dirty="0"/>
              <a:t>? </a:t>
            </a:r>
            <a:endParaRPr lang="en-US" sz="2400" dirty="0"/>
          </a:p>
        </p:txBody>
      </p:sp>
      <p:sp>
        <p:nvSpPr>
          <p:cNvPr id="16" name="Content Placeholder 2"/>
          <p:cNvSpPr txBox="1">
            <a:spLocks noGrp="1"/>
          </p:cNvSpPr>
          <p:nvPr>
            <p:ph sz="half" idx="2"/>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200" dirty="0"/>
              <a:t>18. </a:t>
            </a:r>
            <a:r>
              <a:rPr lang="en-CA" sz="2200" dirty="0" err="1"/>
              <a:t>C’est</a:t>
            </a:r>
            <a:r>
              <a:rPr lang="en-CA" sz="2200" dirty="0"/>
              <a:t> </a:t>
            </a:r>
            <a:r>
              <a:rPr lang="en-CA" sz="2200" dirty="0" err="1"/>
              <a:t>dans</a:t>
            </a:r>
            <a:r>
              <a:rPr lang="en-CA" sz="2200" dirty="0"/>
              <a:t> </a:t>
            </a:r>
            <a:r>
              <a:rPr lang="en-CA" sz="2200" dirty="0" err="1"/>
              <a:t>l’intérêt</a:t>
            </a:r>
            <a:r>
              <a:rPr lang="en-CA" sz="2200" dirty="0"/>
              <a:t> de l</a:t>
            </a:r>
            <a:r>
              <a:rPr lang="en-US" sz="2200" dirty="0"/>
              <a:t>a Province du Nouveau-Brunswick de </a:t>
            </a:r>
            <a:r>
              <a:rPr lang="en-US" sz="2200" dirty="0" err="1"/>
              <a:t>gérer</a:t>
            </a:r>
            <a:r>
              <a:rPr lang="en-US" sz="2200" dirty="0"/>
              <a:t> les zones </a:t>
            </a:r>
            <a:r>
              <a:rPr lang="en-US" sz="2200" dirty="0" err="1"/>
              <a:t>côtières</a:t>
            </a:r>
            <a:r>
              <a:rPr lang="en-US" sz="2200" dirty="0"/>
              <a:t> </a:t>
            </a:r>
            <a:r>
              <a:rPr lang="en-US" sz="2200" dirty="0" err="1"/>
              <a:t>afin</a:t>
            </a:r>
            <a:r>
              <a:rPr lang="en-US" sz="2200" dirty="0"/>
              <a:t> de </a:t>
            </a:r>
            <a:r>
              <a:rPr lang="en-US" sz="2200" dirty="0" err="1"/>
              <a:t>protéger</a:t>
            </a:r>
            <a:r>
              <a:rPr lang="en-US" sz="2200" dirty="0"/>
              <a:t> les </a:t>
            </a:r>
            <a:r>
              <a:rPr lang="en-US" sz="2200" dirty="0" err="1"/>
              <a:t>écosystèmes</a:t>
            </a:r>
            <a:r>
              <a:rPr lang="en-US" sz="2200" dirty="0"/>
              <a:t> et les </a:t>
            </a:r>
            <a:r>
              <a:rPr lang="en-US" sz="2200" dirty="0" err="1"/>
              <a:t>caractéristiques</a:t>
            </a:r>
            <a:r>
              <a:rPr lang="en-US" sz="2200" dirty="0"/>
              <a:t> </a:t>
            </a:r>
            <a:r>
              <a:rPr lang="en-US" sz="2200" dirty="0" err="1"/>
              <a:t>naturelles</a:t>
            </a:r>
            <a:r>
              <a:rPr lang="en-US" sz="2200" dirty="0"/>
              <a:t>, </a:t>
            </a:r>
            <a:r>
              <a:rPr lang="en-US" sz="2200" dirty="0" err="1"/>
              <a:t>d’atténuer</a:t>
            </a:r>
            <a:r>
              <a:rPr lang="en-US" sz="2200" dirty="0"/>
              <a:t> les </a:t>
            </a:r>
            <a:r>
              <a:rPr lang="en-US" sz="2200" dirty="0" err="1"/>
              <a:t>risques</a:t>
            </a:r>
            <a:r>
              <a:rPr lang="en-US" sz="2200" dirty="0"/>
              <a:t> </a:t>
            </a:r>
            <a:r>
              <a:rPr lang="en-US" sz="2200" dirty="0" err="1"/>
              <a:t>liés</a:t>
            </a:r>
            <a:r>
              <a:rPr lang="en-US" sz="2200" dirty="0"/>
              <a:t> aux </a:t>
            </a:r>
            <a:r>
              <a:rPr lang="en-US" sz="2200" dirty="0" err="1"/>
              <a:t>propriétés</a:t>
            </a:r>
            <a:r>
              <a:rPr lang="en-US" sz="2200" dirty="0"/>
              <a:t> et à la </a:t>
            </a:r>
            <a:r>
              <a:rPr lang="en-US" sz="2200" dirty="0" err="1"/>
              <a:t>sécurité</a:t>
            </a:r>
            <a:r>
              <a:rPr lang="en-US" sz="2200" dirty="0"/>
              <a:t> des gens et de </a:t>
            </a:r>
            <a:r>
              <a:rPr lang="en-US" sz="2200" dirty="0" err="1"/>
              <a:t>réduire</a:t>
            </a:r>
            <a:r>
              <a:rPr lang="en-US" sz="2200" dirty="0"/>
              <a:t> les </a:t>
            </a:r>
            <a:r>
              <a:rPr lang="en-US" sz="2200" dirty="0" err="1"/>
              <a:t>coûts</a:t>
            </a:r>
            <a:r>
              <a:rPr lang="en-US" sz="2200" dirty="0"/>
              <a:t> </a:t>
            </a:r>
            <a:r>
              <a:rPr lang="en-US" sz="2200" dirty="0" err="1"/>
              <a:t>d’entretien</a:t>
            </a:r>
            <a:r>
              <a:rPr lang="en-US" sz="2200" dirty="0"/>
              <a:t> des infrastructures </a:t>
            </a:r>
            <a:r>
              <a:rPr lang="en-US" sz="2200" dirty="0" err="1"/>
              <a:t>publiques</a:t>
            </a:r>
            <a:r>
              <a:rPr lang="en-US" sz="2200" dirty="0"/>
              <a:t>.</a:t>
            </a:r>
            <a:br>
              <a:rPr lang="en-US" sz="2200" dirty="0"/>
            </a:br>
            <a:endParaRPr lang="en-US" sz="2200" dirty="0"/>
          </a:p>
          <a:p>
            <a:pPr marL="0" indent="0">
              <a:lnSpc>
                <a:spcPct val="150000"/>
              </a:lnSpc>
              <a:buNone/>
            </a:pPr>
            <a:r>
              <a:rPr lang="en-US" sz="2200" dirty="0"/>
              <a:t> </a:t>
            </a:r>
          </a:p>
          <a:p>
            <a:pPr marL="0" indent="0">
              <a:lnSpc>
                <a:spcPct val="150000"/>
              </a:lnSpc>
              <a:buNone/>
            </a:pPr>
            <a:endParaRPr lang="en-US" sz="2200" dirty="0">
              <a:latin typeface="+mj-lt"/>
            </a:endParaRPr>
          </a:p>
        </p:txBody>
      </p:sp>
      <p:sp>
        <p:nvSpPr>
          <p:cNvPr id="17" name="Content Placeholder 2"/>
          <p:cNvSpPr txBox="1">
            <a:spLocks noGrp="1"/>
          </p:cNvSpPr>
          <p:nvPr>
            <p:ph sz="half" idx="1"/>
          </p:nvPr>
        </p:nvSpPr>
        <p:spPr>
          <a:xfrm>
            <a:off x="6443663" y="742950"/>
            <a:ext cx="4910137" cy="3457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Tree>
    <p:extLst>
      <p:ext uri="{BB962C8B-B14F-4D97-AF65-F5344CB8AC3E}">
        <p14:creationId xmlns:p14="http://schemas.microsoft.com/office/powerpoint/2010/main" val="1910544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dirty="0" err="1"/>
              <a:t>Dans</a:t>
            </a:r>
            <a:r>
              <a:rPr lang="en-CA" sz="2400" dirty="0"/>
              <a:t> </a:t>
            </a:r>
            <a:r>
              <a:rPr lang="en-CA" sz="2400" dirty="0" err="1"/>
              <a:t>quelle</a:t>
            </a:r>
            <a:r>
              <a:rPr lang="en-CA" sz="2400" dirty="0"/>
              <a:t> </a:t>
            </a:r>
            <a:r>
              <a:rPr lang="en-CA" sz="2400" dirty="0" err="1"/>
              <a:t>mesure</a:t>
            </a:r>
            <a:r>
              <a:rPr lang="en-CA" sz="2400" dirty="0"/>
              <a:t> </a:t>
            </a:r>
            <a:r>
              <a:rPr lang="en-CA" sz="2400" dirty="0" err="1"/>
              <a:t>êtes</a:t>
            </a:r>
            <a:r>
              <a:rPr lang="en-CA" sz="2400" dirty="0"/>
              <a:t> </a:t>
            </a:r>
            <a:r>
              <a:rPr lang="en-CA" sz="2400" dirty="0" err="1"/>
              <a:t>vous</a:t>
            </a:r>
            <a:r>
              <a:rPr lang="en-CA" sz="2400" dirty="0"/>
              <a:t> </a:t>
            </a:r>
            <a:r>
              <a:rPr lang="en-CA" sz="2400" dirty="0" err="1"/>
              <a:t>d’accord</a:t>
            </a:r>
            <a:r>
              <a:rPr lang="en-CA" sz="2400" dirty="0"/>
              <a:t> avec </a:t>
            </a:r>
            <a:r>
              <a:rPr lang="en-CA" sz="2400" dirty="0" err="1"/>
              <a:t>l’objectif</a:t>
            </a:r>
            <a:r>
              <a:rPr lang="en-CA" sz="2400" dirty="0"/>
              <a:t> </a:t>
            </a:r>
            <a:r>
              <a:rPr lang="en-CA" sz="2400" dirty="0" err="1"/>
              <a:t>fondamental</a:t>
            </a:r>
            <a:r>
              <a:rPr lang="en-CA" sz="2400" dirty="0"/>
              <a:t> de </a:t>
            </a:r>
            <a:r>
              <a:rPr lang="en-CA" sz="2400" dirty="0" err="1"/>
              <a:t>l’EIP</a:t>
            </a:r>
            <a:r>
              <a:rPr lang="en-CA" sz="2400" dirty="0"/>
              <a:t> </a:t>
            </a:r>
            <a:r>
              <a:rPr lang="fr-CA" sz="2400" dirty="0"/>
              <a:t>pour </a:t>
            </a:r>
            <a:r>
              <a:rPr lang="fr-CA" sz="2400" b="1" dirty="0"/>
              <a:t>l’i</a:t>
            </a:r>
            <a:r>
              <a:rPr lang="en-US" sz="2400" b="1" dirty="0" err="1"/>
              <a:t>nvestissement</a:t>
            </a:r>
            <a:r>
              <a:rPr lang="en-US" sz="2400" b="1" dirty="0"/>
              <a:t> </a:t>
            </a:r>
            <a:r>
              <a:rPr lang="en-US" sz="2400" b="1" dirty="0" err="1"/>
              <a:t>dans</a:t>
            </a:r>
            <a:r>
              <a:rPr lang="en-US" sz="2400" b="1" dirty="0"/>
              <a:t> les infrastructures et </a:t>
            </a:r>
            <a:r>
              <a:rPr lang="en-US" sz="2400" b="1" dirty="0" err="1"/>
              <a:t>planifications</a:t>
            </a:r>
            <a:r>
              <a:rPr lang="en-US" sz="2400" b="1" dirty="0"/>
              <a:t> des transports</a:t>
            </a:r>
            <a:r>
              <a:rPr lang="en-CA" sz="2400" b="1" dirty="0"/>
              <a:t>?</a:t>
            </a:r>
            <a:endParaRPr lang="en-US" sz="2400" b="1" dirty="0"/>
          </a:p>
        </p:txBody>
      </p:sp>
      <p:sp>
        <p:nvSpPr>
          <p:cNvPr id="15" name="Content Placeholder 2"/>
          <p:cNvSpPr txBox="1">
            <a:spLocks noGrp="1"/>
          </p:cNvSpPr>
          <p:nvPr>
            <p:ph sz="half" idx="2"/>
          </p:nvPr>
        </p:nvSpPr>
        <p:spPr>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19. </a:t>
            </a:r>
            <a:r>
              <a:rPr lang="en-CA" sz="2400" dirty="0" err="1"/>
              <a:t>C’est</a:t>
            </a:r>
            <a:r>
              <a:rPr lang="en-CA" sz="2400" dirty="0"/>
              <a:t> </a:t>
            </a:r>
            <a:r>
              <a:rPr lang="en-CA" sz="2400" dirty="0" err="1"/>
              <a:t>dans</a:t>
            </a:r>
            <a:r>
              <a:rPr lang="en-CA" sz="2400" dirty="0"/>
              <a:t> </a:t>
            </a:r>
            <a:r>
              <a:rPr lang="en-CA" sz="2400" dirty="0" err="1"/>
              <a:t>l’intérêt</a:t>
            </a:r>
            <a:r>
              <a:rPr lang="en-CA" sz="2400" dirty="0"/>
              <a:t> de la</a:t>
            </a:r>
            <a:r>
              <a:rPr lang="en-US" sz="2400" dirty="0"/>
              <a:t> Province du Nouveau-Brunswick de </a:t>
            </a:r>
            <a:r>
              <a:rPr lang="en-US" sz="2400" dirty="0" err="1"/>
              <a:t>maintenir</a:t>
            </a:r>
            <a:r>
              <a:rPr lang="en-US" sz="2400" dirty="0"/>
              <a:t> et de </a:t>
            </a:r>
            <a:r>
              <a:rPr lang="en-US" sz="2400" dirty="0" err="1"/>
              <a:t>promouvoir</a:t>
            </a:r>
            <a:r>
              <a:rPr lang="en-US" sz="2400" dirty="0"/>
              <a:t> </a:t>
            </a:r>
            <a:r>
              <a:rPr lang="en-US" sz="2400" dirty="0" err="1"/>
              <a:t>l’usage</a:t>
            </a:r>
            <a:r>
              <a:rPr lang="en-US" sz="2400" dirty="0"/>
              <a:t> </a:t>
            </a:r>
            <a:r>
              <a:rPr lang="en-US" sz="2400" dirty="0" err="1"/>
              <a:t>efficace</a:t>
            </a:r>
            <a:r>
              <a:rPr lang="en-US" sz="2400" dirty="0"/>
              <a:t> des infrastructures </a:t>
            </a:r>
            <a:r>
              <a:rPr lang="en-US" sz="2400" dirty="0" err="1"/>
              <a:t>existantes</a:t>
            </a:r>
            <a:r>
              <a:rPr lang="en-US" sz="2400" dirty="0"/>
              <a:t>, de </a:t>
            </a:r>
            <a:r>
              <a:rPr lang="en-US" sz="2400" dirty="0" err="1"/>
              <a:t>réduire</a:t>
            </a:r>
            <a:r>
              <a:rPr lang="en-US" sz="2400" dirty="0"/>
              <a:t> la </a:t>
            </a:r>
            <a:r>
              <a:rPr lang="en-US" sz="2400" dirty="0" err="1"/>
              <a:t>nécessité</a:t>
            </a:r>
            <a:r>
              <a:rPr lang="en-US" sz="2400" dirty="0"/>
              <a:t> </a:t>
            </a:r>
            <a:r>
              <a:rPr lang="en-US" sz="2400" dirty="0" err="1"/>
              <a:t>en</a:t>
            </a:r>
            <a:r>
              <a:rPr lang="en-US" sz="2400" dirty="0"/>
              <a:t> </a:t>
            </a:r>
            <a:r>
              <a:rPr lang="en-US" sz="2400" dirty="0" err="1"/>
              <a:t>matière</a:t>
            </a:r>
            <a:r>
              <a:rPr lang="en-US" sz="2400" dirty="0"/>
              <a:t> de </a:t>
            </a:r>
            <a:r>
              <a:rPr lang="en-US" sz="2400" dirty="0" err="1"/>
              <a:t>nouvelles</a:t>
            </a:r>
            <a:r>
              <a:rPr lang="en-US" sz="2400" dirty="0"/>
              <a:t> infrastructures </a:t>
            </a:r>
            <a:r>
              <a:rPr lang="en-US" sz="2400" dirty="0" err="1"/>
              <a:t>ainsi</a:t>
            </a:r>
            <a:r>
              <a:rPr lang="en-US" sz="2400" dirty="0"/>
              <a:t> que de </a:t>
            </a:r>
            <a:r>
              <a:rPr lang="en-US" sz="2400" dirty="0" err="1"/>
              <a:t>fournir</a:t>
            </a:r>
            <a:r>
              <a:rPr lang="en-US" sz="2400" dirty="0"/>
              <a:t> et de </a:t>
            </a:r>
            <a:r>
              <a:rPr lang="en-US" sz="2400" dirty="0" err="1"/>
              <a:t>gérer</a:t>
            </a:r>
            <a:r>
              <a:rPr lang="en-US" sz="2400" dirty="0"/>
              <a:t> un </a:t>
            </a:r>
            <a:r>
              <a:rPr lang="en-US" sz="2400" dirty="0" err="1"/>
              <a:t>réseau</a:t>
            </a:r>
            <a:r>
              <a:rPr lang="en-US" sz="2400" dirty="0"/>
              <a:t> de transport </a:t>
            </a:r>
            <a:r>
              <a:rPr lang="en-US" sz="2400" dirty="0" err="1"/>
              <a:t>sécuritaire</a:t>
            </a:r>
            <a:r>
              <a:rPr lang="en-US" sz="2400" dirty="0"/>
              <a:t> et </a:t>
            </a:r>
            <a:r>
              <a:rPr lang="en-US" sz="2400" dirty="0" err="1"/>
              <a:t>fiable</a:t>
            </a:r>
            <a:r>
              <a:rPr lang="en-US" sz="2400" dirty="0"/>
              <a:t>.</a:t>
            </a:r>
          </a:p>
        </p:txBody>
      </p:sp>
      <p:sp>
        <p:nvSpPr>
          <p:cNvPr id="16" name="Content Placeholder 2"/>
          <p:cNvSpPr txBox="1">
            <a:spLocks noGrp="1"/>
          </p:cNvSpPr>
          <p:nvPr>
            <p:ph sz="half" idx="1"/>
          </p:nvPr>
        </p:nvSpPr>
        <p:spPr>
          <a:xfrm>
            <a:off x="6443663" y="742950"/>
            <a:ext cx="4910137" cy="3457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200" dirty="0" err="1">
                <a:latin typeface="+mj-lt"/>
              </a:rPr>
              <a:t>Fortement</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a:latin typeface="+mj-lt"/>
              </a:rPr>
              <a:t>Pas </a:t>
            </a:r>
            <a:r>
              <a:rPr lang="en-CA" sz="2200" dirty="0" err="1">
                <a:latin typeface="+mj-lt"/>
              </a:rPr>
              <a:t>d’accord</a:t>
            </a:r>
            <a:endParaRPr lang="en-US" sz="2200" dirty="0">
              <a:latin typeface="+mj-lt"/>
            </a:endParaRPr>
          </a:p>
          <a:p>
            <a:pPr lvl="0"/>
            <a:r>
              <a:rPr lang="en-CA" sz="2200" dirty="0">
                <a:latin typeface="+mj-lt"/>
              </a:rPr>
              <a:t>Ni </a:t>
            </a:r>
            <a:r>
              <a:rPr lang="en-CA" sz="2200" dirty="0" err="1">
                <a:latin typeface="+mj-lt"/>
              </a:rPr>
              <a:t>d’accord</a:t>
            </a:r>
            <a:r>
              <a:rPr lang="en-CA" sz="2200" dirty="0">
                <a:latin typeface="+mj-lt"/>
              </a:rPr>
              <a:t> </a:t>
            </a:r>
            <a:r>
              <a:rPr lang="en-CA" sz="2200" dirty="0" err="1">
                <a:latin typeface="+mj-lt"/>
              </a:rPr>
              <a:t>ni</a:t>
            </a:r>
            <a:r>
              <a:rPr lang="en-CA" sz="2200" dirty="0">
                <a:latin typeface="+mj-lt"/>
              </a:rPr>
              <a:t> </a:t>
            </a:r>
            <a:r>
              <a:rPr lang="en-CA" sz="2200" dirty="0" err="1">
                <a:latin typeface="+mj-lt"/>
              </a:rPr>
              <a:t>en</a:t>
            </a:r>
            <a:r>
              <a:rPr lang="en-CA" sz="2200" dirty="0">
                <a:latin typeface="+mj-lt"/>
              </a:rPr>
              <a:t> </a:t>
            </a:r>
            <a:r>
              <a:rPr lang="en-CA" sz="2200" dirty="0" err="1">
                <a:latin typeface="+mj-lt"/>
              </a:rPr>
              <a:t>désaccord</a:t>
            </a:r>
            <a:endParaRPr lang="en-US" sz="2200" dirty="0">
              <a:latin typeface="+mj-lt"/>
            </a:endParaRPr>
          </a:p>
          <a:p>
            <a:pPr lvl="0"/>
            <a:r>
              <a:rPr lang="en-CA" sz="2200" dirty="0" err="1">
                <a:latin typeface="+mj-lt"/>
              </a:rPr>
              <a:t>D’accord</a:t>
            </a:r>
            <a:endParaRPr lang="en-US" sz="2200" dirty="0">
              <a:latin typeface="+mj-lt"/>
            </a:endParaRPr>
          </a:p>
          <a:p>
            <a:pPr lvl="0"/>
            <a:r>
              <a:rPr lang="en-CA" sz="2200" dirty="0" err="1">
                <a:latin typeface="+mj-lt"/>
              </a:rPr>
              <a:t>Fortement</a:t>
            </a:r>
            <a:r>
              <a:rPr lang="en-CA" sz="2200" dirty="0">
                <a:latin typeface="+mj-lt"/>
              </a:rPr>
              <a:t> </a:t>
            </a:r>
            <a:r>
              <a:rPr lang="en-CA" sz="2200" dirty="0" err="1">
                <a:latin typeface="+mj-lt"/>
              </a:rPr>
              <a:t>d’accord</a:t>
            </a:r>
            <a:endParaRPr lang="en-US" sz="2200" dirty="0">
              <a:latin typeface="+mj-lt"/>
            </a:endParaRPr>
          </a:p>
          <a:p>
            <a:pPr marL="0" indent="0">
              <a:buNone/>
            </a:pPr>
            <a:endParaRPr lang="en-US" sz="2200" dirty="0">
              <a:latin typeface="+mj-lt"/>
            </a:endParaRPr>
          </a:p>
        </p:txBody>
      </p:sp>
    </p:spTree>
    <p:extLst>
      <p:ext uri="{BB962C8B-B14F-4D97-AF65-F5344CB8AC3E}">
        <p14:creationId xmlns:p14="http://schemas.microsoft.com/office/powerpoint/2010/main" val="1344812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err="1"/>
              <a:t>Quelle</a:t>
            </a:r>
            <a:r>
              <a:rPr lang="en-US" sz="4000" dirty="0"/>
              <a:t> </a:t>
            </a:r>
            <a:r>
              <a:rPr lang="en-US" sz="4000" dirty="0" err="1"/>
              <a:t>est</a:t>
            </a:r>
            <a:r>
              <a:rPr lang="en-US" sz="4000" dirty="0"/>
              <a:t> la </a:t>
            </a:r>
            <a:r>
              <a:rPr lang="en-US" sz="4000" dirty="0" err="1"/>
              <a:t>priorité</a:t>
            </a:r>
            <a:r>
              <a:rPr lang="en-US" sz="4000" dirty="0"/>
              <a:t> relative </a:t>
            </a:r>
            <a:r>
              <a:rPr lang="en-US" sz="4000" dirty="0" err="1"/>
              <a:t>d’une</a:t>
            </a:r>
            <a:r>
              <a:rPr lang="en-US" sz="4000" dirty="0"/>
              <a:t> EIP par rapport à </a:t>
            </a:r>
            <a:r>
              <a:rPr lang="en-US" sz="4000" dirty="0" err="1"/>
              <a:t>une</a:t>
            </a:r>
            <a:r>
              <a:rPr lang="en-US" sz="4000" dirty="0"/>
              <a:t> </a:t>
            </a:r>
            <a:r>
              <a:rPr lang="en-US" sz="4000" dirty="0" err="1"/>
              <a:t>autre</a:t>
            </a:r>
            <a:r>
              <a:rPr lang="en-US" sz="4000" dirty="0"/>
              <a:t>?</a:t>
            </a:r>
          </a:p>
        </p:txBody>
      </p:sp>
    </p:spTree>
    <p:extLst>
      <p:ext uri="{BB962C8B-B14F-4D97-AF65-F5344CB8AC3E}">
        <p14:creationId xmlns:p14="http://schemas.microsoft.com/office/powerpoint/2010/main" val="2142324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838200" y="2279869"/>
            <a:ext cx="9445052" cy="3699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A</a:t>
            </a:r>
            <a:r>
              <a:rPr lang="en-US" sz="2400" dirty="0" err="1"/>
              <a:t>daptation</a:t>
            </a:r>
            <a:r>
              <a:rPr lang="en-US" sz="2400" dirty="0"/>
              <a:t> aux </a:t>
            </a:r>
            <a:r>
              <a:rPr lang="en-US" sz="2400" dirty="0" err="1"/>
              <a:t>changements</a:t>
            </a:r>
            <a:r>
              <a:rPr lang="en-US" sz="2400" dirty="0"/>
              <a:t> </a:t>
            </a:r>
            <a:r>
              <a:rPr lang="en-US" sz="2400" dirty="0" err="1"/>
              <a:t>climatiques</a:t>
            </a:r>
            <a:endParaRPr lang="en-CA" sz="2400" dirty="0"/>
          </a:p>
          <a:p>
            <a:r>
              <a:rPr lang="en-CA" sz="2400" dirty="0" err="1"/>
              <a:t>Développement</a:t>
            </a:r>
            <a:r>
              <a:rPr lang="en-CA" sz="2400" dirty="0"/>
              <a:t> des zones </a:t>
            </a:r>
            <a:r>
              <a:rPr lang="en-CA" sz="2400" dirty="0" err="1"/>
              <a:t>côtières</a:t>
            </a:r>
            <a:endParaRPr lang="en-US" sz="2400" dirty="0"/>
          </a:p>
          <a:p>
            <a:r>
              <a:rPr lang="en-CA" sz="2400" dirty="0" err="1"/>
              <a:t>Développement</a:t>
            </a:r>
            <a:r>
              <a:rPr lang="en-CA" sz="2400" dirty="0"/>
              <a:t> des </a:t>
            </a:r>
            <a:r>
              <a:rPr lang="en-CA" sz="2400" dirty="0" err="1"/>
              <a:t>plaines</a:t>
            </a:r>
            <a:r>
              <a:rPr lang="en-CA" sz="2400" dirty="0"/>
              <a:t> </a:t>
            </a:r>
            <a:r>
              <a:rPr lang="en-CA" sz="2400" dirty="0" err="1"/>
              <a:t>inondables</a:t>
            </a:r>
            <a:endParaRPr lang="en-CA" sz="2400" dirty="0"/>
          </a:p>
          <a:p>
            <a:r>
              <a:rPr lang="en-CA" sz="2400" dirty="0"/>
              <a:t>Santé et </a:t>
            </a:r>
            <a:r>
              <a:rPr lang="en-CA" sz="2400" dirty="0" err="1"/>
              <a:t>l’environnement</a:t>
            </a:r>
            <a:r>
              <a:rPr lang="en-CA" sz="2400" dirty="0"/>
              <a:t> </a:t>
            </a:r>
            <a:r>
              <a:rPr lang="en-CA" sz="2400" dirty="0" err="1"/>
              <a:t>bâti</a:t>
            </a:r>
            <a:endParaRPr lang="en-CA" sz="2400" dirty="0"/>
          </a:p>
          <a:p>
            <a:r>
              <a:rPr lang="en-US" sz="2400" dirty="0" err="1"/>
              <a:t>Investissement</a:t>
            </a:r>
            <a:r>
              <a:rPr lang="en-US" sz="2400" dirty="0"/>
              <a:t> </a:t>
            </a:r>
            <a:r>
              <a:rPr lang="en-US" sz="2400" dirty="0" err="1"/>
              <a:t>dans</a:t>
            </a:r>
            <a:r>
              <a:rPr lang="en-US" sz="2400" dirty="0"/>
              <a:t> les infrastructures et </a:t>
            </a:r>
            <a:r>
              <a:rPr lang="en-US" sz="2400" dirty="0" err="1"/>
              <a:t>planifications</a:t>
            </a:r>
            <a:r>
              <a:rPr lang="en-US" sz="2400" dirty="0"/>
              <a:t> des transports</a:t>
            </a:r>
          </a:p>
          <a:p>
            <a:endParaRPr lang="en-US" sz="2400" dirty="0"/>
          </a:p>
        </p:txBody>
      </p:sp>
      <p:sp>
        <p:nvSpPr>
          <p:cNvPr id="8" name="Title 1"/>
          <p:cNvSpPr txBox="1">
            <a:spLocks noGrp="1"/>
          </p:cNvSpPr>
          <p:nvPr>
            <p:ph type="title"/>
          </p:nvPr>
        </p:nvSpPr>
        <p:spPr>
          <a:xfrm>
            <a:off x="838200" y="809469"/>
            <a:ext cx="10515600" cy="12142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20. </a:t>
            </a:r>
            <a:r>
              <a:rPr lang="en-US" sz="2400" dirty="0" err="1"/>
              <a:t>Svp</a:t>
            </a:r>
            <a:r>
              <a:rPr lang="en-US" sz="2400" dirty="0"/>
              <a:t>, </a:t>
            </a:r>
            <a:r>
              <a:rPr lang="en-US" sz="2400" dirty="0" err="1"/>
              <a:t>classez</a:t>
            </a:r>
            <a:r>
              <a:rPr lang="en-US" sz="2400" dirty="0"/>
              <a:t> les EIP par </a:t>
            </a:r>
            <a:r>
              <a:rPr lang="en-US" sz="2400" dirty="0" err="1"/>
              <a:t>ordre</a:t>
            </a:r>
            <a:r>
              <a:rPr lang="en-US" sz="2400" dirty="0"/>
              <a:t> de </a:t>
            </a:r>
            <a:r>
              <a:rPr lang="en-US" sz="2400" dirty="0" err="1"/>
              <a:t>priorité</a:t>
            </a:r>
            <a:r>
              <a:rPr lang="en-US" sz="2400" dirty="0"/>
              <a:t>, 1 </a:t>
            </a:r>
            <a:r>
              <a:rPr lang="en-US" sz="2400" dirty="0" err="1"/>
              <a:t>étant</a:t>
            </a:r>
            <a:r>
              <a:rPr lang="en-US" sz="2400" dirty="0"/>
              <a:t> la plus </a:t>
            </a:r>
            <a:r>
              <a:rPr lang="en-US" sz="2400" dirty="0" err="1"/>
              <a:t>basse</a:t>
            </a:r>
            <a:r>
              <a:rPr lang="en-US" sz="2400" dirty="0"/>
              <a:t> </a:t>
            </a:r>
            <a:r>
              <a:rPr lang="en-US" sz="2400" dirty="0" err="1"/>
              <a:t>priorité</a:t>
            </a:r>
            <a:r>
              <a:rPr lang="en-US" sz="2400" dirty="0"/>
              <a:t> et 5 </a:t>
            </a:r>
            <a:r>
              <a:rPr lang="en-US" sz="2400" dirty="0" err="1"/>
              <a:t>étant</a:t>
            </a:r>
            <a:r>
              <a:rPr lang="en-US" sz="2400" dirty="0"/>
              <a:t> la plus haute </a:t>
            </a:r>
            <a:r>
              <a:rPr lang="en-US" sz="2400" dirty="0" err="1"/>
              <a:t>priorité</a:t>
            </a:r>
            <a:r>
              <a:rPr lang="en-US" sz="2400" dirty="0"/>
              <a:t>.</a:t>
            </a:r>
          </a:p>
        </p:txBody>
      </p:sp>
    </p:spTree>
    <p:extLst>
      <p:ext uri="{BB962C8B-B14F-4D97-AF65-F5344CB8AC3E}">
        <p14:creationId xmlns:p14="http://schemas.microsoft.com/office/powerpoint/2010/main" val="1332508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1"/>
            <a:ext cx="7601295" cy="1272854"/>
          </a:xfrm>
        </p:spPr>
        <p:txBody>
          <a:bodyPr>
            <a:normAutofit fontScale="90000"/>
          </a:bodyPr>
          <a:lstStyle/>
          <a:p>
            <a:r>
              <a:rPr lang="en-CA" b="1" dirty="0" err="1">
                <a:solidFill>
                  <a:schemeClr val="tx1"/>
                </a:solidFill>
              </a:rPr>
              <a:t>Politiques</a:t>
            </a:r>
            <a:r>
              <a:rPr lang="en-CA" b="1" dirty="0">
                <a:solidFill>
                  <a:schemeClr val="tx1"/>
                </a:solidFill>
              </a:rPr>
              <a:t> </a:t>
            </a:r>
            <a:r>
              <a:rPr lang="en-CA" b="1" dirty="0" err="1">
                <a:solidFill>
                  <a:schemeClr val="tx1"/>
                </a:solidFill>
              </a:rPr>
              <a:t>provinciales</a:t>
            </a:r>
            <a:r>
              <a:rPr lang="en-CA" b="1" dirty="0">
                <a:solidFill>
                  <a:schemeClr val="tx1"/>
                </a:solidFill>
              </a:rPr>
              <a:t> </a:t>
            </a:r>
            <a:r>
              <a:rPr lang="en-CA" b="1" dirty="0" err="1">
                <a:solidFill>
                  <a:schemeClr val="tx1"/>
                </a:solidFill>
              </a:rPr>
              <a:t>d’occupation</a:t>
            </a:r>
            <a:r>
              <a:rPr lang="en-CA" b="1" dirty="0">
                <a:solidFill>
                  <a:schemeClr val="tx1"/>
                </a:solidFill>
              </a:rPr>
              <a:t> des sols </a:t>
            </a:r>
          </a:p>
        </p:txBody>
      </p:sp>
      <p:sp>
        <p:nvSpPr>
          <p:cNvPr id="3" name="Content Placeholder 2"/>
          <p:cNvSpPr>
            <a:spLocks noGrp="1"/>
          </p:cNvSpPr>
          <p:nvPr>
            <p:ph idx="1"/>
          </p:nvPr>
        </p:nvSpPr>
        <p:spPr>
          <a:xfrm>
            <a:off x="1261241" y="1282890"/>
            <a:ext cx="9469821" cy="5336273"/>
          </a:xfrm>
        </p:spPr>
        <p:txBody>
          <a:bodyPr>
            <a:normAutofit fontScale="92500" lnSpcReduction="10000"/>
          </a:bodyPr>
          <a:lstStyle/>
          <a:p>
            <a:r>
              <a:rPr lang="en-US" altLang="en-US" dirty="0">
                <a:solidFill>
                  <a:schemeClr val="tx1"/>
                </a:solidFill>
              </a:rPr>
              <a:t>« </a:t>
            </a:r>
            <a:r>
              <a:rPr lang="en-US" altLang="en-US" dirty="0" err="1">
                <a:solidFill>
                  <a:schemeClr val="tx1"/>
                </a:solidFill>
              </a:rPr>
              <a:t>Énoncés</a:t>
            </a:r>
            <a:r>
              <a:rPr lang="en-US" altLang="en-US" dirty="0">
                <a:solidFill>
                  <a:schemeClr val="tx1"/>
                </a:solidFill>
              </a:rPr>
              <a:t> </a:t>
            </a:r>
            <a:r>
              <a:rPr lang="en-US" altLang="en-US" dirty="0" err="1">
                <a:solidFill>
                  <a:schemeClr val="tx1"/>
                </a:solidFill>
              </a:rPr>
              <a:t>d’intérêt</a:t>
            </a:r>
            <a:r>
              <a:rPr lang="en-US" altLang="en-US" dirty="0">
                <a:solidFill>
                  <a:schemeClr val="tx1"/>
                </a:solidFill>
              </a:rPr>
              <a:t> provincial » du Manitoba </a:t>
            </a:r>
            <a:r>
              <a:rPr lang="en-US" altLang="en-US" dirty="0" err="1">
                <a:solidFill>
                  <a:schemeClr val="tx1"/>
                </a:solidFill>
              </a:rPr>
              <a:t>en</a:t>
            </a:r>
            <a:r>
              <a:rPr lang="en-US" altLang="en-US" dirty="0">
                <a:solidFill>
                  <a:schemeClr val="tx1"/>
                </a:solidFill>
              </a:rPr>
              <a:t> </a:t>
            </a:r>
            <a:r>
              <a:rPr lang="en-US" altLang="en-US" dirty="0" err="1">
                <a:solidFill>
                  <a:schemeClr val="tx1"/>
                </a:solidFill>
              </a:rPr>
              <a:t>ce</a:t>
            </a:r>
            <a:r>
              <a:rPr lang="en-US" altLang="en-US" dirty="0">
                <a:solidFill>
                  <a:schemeClr val="tx1"/>
                </a:solidFill>
              </a:rPr>
              <a:t> qui a trait à </a:t>
            </a:r>
            <a:r>
              <a:rPr lang="en-US" altLang="en-US" dirty="0" err="1">
                <a:solidFill>
                  <a:schemeClr val="tx1"/>
                </a:solidFill>
              </a:rPr>
              <a:t>l’occupation</a:t>
            </a:r>
            <a:r>
              <a:rPr lang="en-US" altLang="en-US" dirty="0">
                <a:solidFill>
                  <a:schemeClr val="tx1"/>
                </a:solidFill>
              </a:rPr>
              <a:t> et à </a:t>
            </a:r>
            <a:r>
              <a:rPr lang="en-US" altLang="en-US" dirty="0" err="1">
                <a:solidFill>
                  <a:schemeClr val="tx1"/>
                </a:solidFill>
              </a:rPr>
              <a:t>l’aménagement</a:t>
            </a:r>
            <a:r>
              <a:rPr lang="en-US" altLang="en-US" dirty="0">
                <a:solidFill>
                  <a:schemeClr val="tx1"/>
                </a:solidFill>
              </a:rPr>
              <a:t> des sols.</a:t>
            </a:r>
          </a:p>
          <a:p>
            <a:r>
              <a:rPr lang="fr-CA" dirty="0">
                <a:solidFill>
                  <a:schemeClr val="tx1"/>
                </a:solidFill>
              </a:rPr>
              <a:t>Adoptées par voie de règlement – présentées pour la première fois en 1980.</a:t>
            </a:r>
            <a:endParaRPr lang="en-CA" dirty="0">
              <a:solidFill>
                <a:schemeClr val="tx1"/>
              </a:solidFill>
            </a:endParaRPr>
          </a:p>
          <a:p>
            <a:r>
              <a:rPr lang="fr-CA" dirty="0">
                <a:solidFill>
                  <a:schemeClr val="tx1"/>
                </a:solidFill>
              </a:rPr>
              <a:t>Reformulées en 1994 afin d’intégrer les principes de développement durable .</a:t>
            </a:r>
          </a:p>
          <a:p>
            <a:r>
              <a:rPr lang="fr-CA" dirty="0">
                <a:solidFill>
                  <a:schemeClr val="tx1"/>
                </a:solidFill>
              </a:rPr>
              <a:t>Modifiées en 2005 pour comprendre les politiques et les retraits en ce qui a trait au choix de l’emplacement des exploitations d’élevage. </a:t>
            </a:r>
          </a:p>
          <a:p>
            <a:r>
              <a:rPr lang="fr-CA" dirty="0">
                <a:solidFill>
                  <a:schemeClr val="tx1"/>
                </a:solidFill>
              </a:rPr>
              <a:t>Reformulées en 2011 en vue de moderniser et de renforcer le contenu des politiques</a:t>
            </a:r>
            <a:r>
              <a:rPr lang="en-CA" dirty="0">
                <a:solidFill>
                  <a:schemeClr val="tx1"/>
                </a:solidFill>
              </a:rPr>
              <a:t>.</a:t>
            </a:r>
          </a:p>
          <a:p>
            <a:r>
              <a:rPr lang="fr-CA" dirty="0">
                <a:solidFill>
                  <a:schemeClr val="tx1"/>
                </a:solidFill>
              </a:rPr>
              <a:t>Agissent à titre de cadre stratégique pour les municipalités et la province lors de la préparation, de l’examen et de l’approbation des arrêtés des plans d’aménagement à l’échelle locale</a:t>
            </a:r>
            <a:r>
              <a:rPr lang="en-US" altLang="en-US" dirty="0">
                <a:solidFill>
                  <a:schemeClr val="tx1"/>
                </a:solidFill>
              </a:rPr>
              <a:t>.</a:t>
            </a:r>
            <a:endParaRPr lang="en-CA" dirty="0">
              <a:solidFill>
                <a:schemeClr val="tx1"/>
              </a:solidFill>
            </a:endParaRPr>
          </a:p>
        </p:txBody>
      </p:sp>
    </p:spTree>
    <p:extLst>
      <p:ext uri="{BB962C8B-B14F-4D97-AF65-F5344CB8AC3E}">
        <p14:creationId xmlns:p14="http://schemas.microsoft.com/office/powerpoint/2010/main" val="105914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436568" y="87549"/>
            <a:ext cx="10740513" cy="663426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p:cNvSpPr txBox="1">
            <a:spLocks/>
          </p:cNvSpPr>
          <p:nvPr/>
        </p:nvSpPr>
        <p:spPr>
          <a:xfrm>
            <a:off x="287425" y="247136"/>
            <a:ext cx="3934379" cy="12728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r>
              <a:rPr lang="en-CA" sz="3550" b="1">
                <a:solidFill>
                  <a:schemeClr val="tx1"/>
                </a:solidFill>
              </a:rPr>
              <a:t>Cadre de planification du Manitoba</a:t>
            </a:r>
            <a:endParaRPr lang="en-CA" sz="3550" b="1" dirty="0">
              <a:solidFill>
                <a:schemeClr val="tx1"/>
              </a:solidFill>
            </a:endParaRPr>
          </a:p>
        </p:txBody>
      </p:sp>
      <p:cxnSp>
        <p:nvCxnSpPr>
          <p:cNvPr id="7" name="Straight Connector 6"/>
          <p:cNvCxnSpPr/>
          <p:nvPr/>
        </p:nvCxnSpPr>
        <p:spPr>
          <a:xfrm flipV="1">
            <a:off x="436568" y="2266545"/>
            <a:ext cx="7151006" cy="4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6568" y="3706238"/>
            <a:ext cx="8308598" cy="2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062264" y="4727643"/>
            <a:ext cx="7509753" cy="9727"/>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65970" y="1087820"/>
            <a:ext cx="1702340" cy="923330"/>
          </a:xfrm>
          <a:prstGeom prst="rect">
            <a:avLst/>
          </a:prstGeom>
          <a:noFill/>
        </p:spPr>
        <p:txBody>
          <a:bodyPr wrap="square" rtlCol="0">
            <a:spAutoFit/>
          </a:bodyPr>
          <a:lstStyle/>
          <a:p>
            <a:pPr algn="ctr"/>
            <a:r>
              <a:rPr lang="en-CA" b="1" dirty="0">
                <a:latin typeface="Arial Narrow" panose="020B0606020202030204" pitchFamily="34" charset="0"/>
              </a:rPr>
              <a:t>Lois</a:t>
            </a:r>
          </a:p>
          <a:p>
            <a:pPr algn="ctr"/>
            <a:endParaRPr lang="en-CA" b="1" dirty="0">
              <a:latin typeface="Arial Narrow" panose="020B0606020202030204" pitchFamily="34" charset="0"/>
            </a:endParaRPr>
          </a:p>
          <a:p>
            <a:pPr algn="ctr"/>
            <a:r>
              <a:rPr lang="en-CA" b="1" dirty="0" err="1">
                <a:latin typeface="Arial Narrow" panose="020B0606020202030204" pitchFamily="34" charset="0"/>
              </a:rPr>
              <a:t>Règlements</a:t>
            </a:r>
            <a:endParaRPr lang="en-CA" b="1" dirty="0">
              <a:latin typeface="Arial Narrow" panose="020B0606020202030204" pitchFamily="34" charset="0"/>
            </a:endParaRPr>
          </a:p>
        </p:txBody>
      </p:sp>
      <p:sp>
        <p:nvSpPr>
          <p:cNvPr id="16" name="TextBox 15"/>
          <p:cNvSpPr txBox="1"/>
          <p:nvPr/>
        </p:nvSpPr>
        <p:spPr>
          <a:xfrm>
            <a:off x="599865" y="1860824"/>
            <a:ext cx="3073941" cy="369332"/>
          </a:xfrm>
          <a:prstGeom prst="rect">
            <a:avLst/>
          </a:prstGeom>
          <a:noFill/>
        </p:spPr>
        <p:txBody>
          <a:bodyPr wrap="square" rtlCol="0">
            <a:spAutoFit/>
          </a:bodyPr>
          <a:lstStyle/>
          <a:p>
            <a:r>
              <a:rPr lang="en-CA" i="1" dirty="0" err="1"/>
              <a:t>Approuvés</a:t>
            </a:r>
            <a:r>
              <a:rPr lang="en-CA" i="1" dirty="0"/>
              <a:t> par la province</a:t>
            </a:r>
          </a:p>
        </p:txBody>
      </p:sp>
      <p:sp>
        <p:nvSpPr>
          <p:cNvPr id="17" name="TextBox 16"/>
          <p:cNvSpPr txBox="1"/>
          <p:nvPr/>
        </p:nvSpPr>
        <p:spPr>
          <a:xfrm>
            <a:off x="361997" y="3049364"/>
            <a:ext cx="2741126" cy="369332"/>
          </a:xfrm>
          <a:prstGeom prst="rect">
            <a:avLst/>
          </a:prstGeom>
          <a:noFill/>
        </p:spPr>
        <p:txBody>
          <a:bodyPr wrap="square" rtlCol="0">
            <a:spAutoFit/>
          </a:bodyPr>
          <a:lstStyle/>
          <a:p>
            <a:pPr algn="r"/>
            <a:r>
              <a:rPr lang="en-CA" i="1" dirty="0" err="1"/>
              <a:t>Approuvés</a:t>
            </a:r>
            <a:r>
              <a:rPr lang="en-CA" i="1" dirty="0"/>
              <a:t> </a:t>
            </a:r>
            <a:r>
              <a:rPr lang="en-CA" i="1" dirty="0" err="1"/>
              <a:t>conjointement</a:t>
            </a:r>
            <a:endParaRPr lang="en-CA" i="1" dirty="0"/>
          </a:p>
        </p:txBody>
      </p:sp>
      <p:sp>
        <p:nvSpPr>
          <p:cNvPr id="18" name="TextBox 17"/>
          <p:cNvSpPr txBox="1"/>
          <p:nvPr/>
        </p:nvSpPr>
        <p:spPr>
          <a:xfrm>
            <a:off x="479775" y="4201838"/>
            <a:ext cx="1774839" cy="646331"/>
          </a:xfrm>
          <a:prstGeom prst="rect">
            <a:avLst/>
          </a:prstGeom>
          <a:noFill/>
        </p:spPr>
        <p:txBody>
          <a:bodyPr wrap="square" rtlCol="0">
            <a:spAutoFit/>
          </a:bodyPr>
          <a:lstStyle/>
          <a:p>
            <a:r>
              <a:rPr lang="en-CA" i="1" dirty="0" err="1"/>
              <a:t>Approuvés</a:t>
            </a:r>
            <a:r>
              <a:rPr lang="en-CA" i="1" dirty="0"/>
              <a:t> par la </a:t>
            </a:r>
            <a:r>
              <a:rPr lang="en-CA" i="1" dirty="0" err="1"/>
              <a:t>municipalité</a:t>
            </a:r>
            <a:endParaRPr lang="en-CA" i="1" dirty="0"/>
          </a:p>
        </p:txBody>
      </p:sp>
      <p:sp>
        <p:nvSpPr>
          <p:cNvPr id="21" name="TextBox 20"/>
          <p:cNvSpPr txBox="1"/>
          <p:nvPr/>
        </p:nvSpPr>
        <p:spPr>
          <a:xfrm>
            <a:off x="4012071" y="2757705"/>
            <a:ext cx="3745149" cy="369332"/>
          </a:xfrm>
          <a:prstGeom prst="rect">
            <a:avLst/>
          </a:prstGeom>
          <a:noFill/>
        </p:spPr>
        <p:txBody>
          <a:bodyPr wrap="square" rtlCol="0">
            <a:spAutoFit/>
          </a:bodyPr>
          <a:lstStyle/>
          <a:p>
            <a:r>
              <a:rPr lang="en-CA" b="1" dirty="0" err="1">
                <a:latin typeface="Arial Narrow" panose="020B0606020202030204" pitchFamily="34" charset="0"/>
              </a:rPr>
              <a:t>Arrêtés</a:t>
            </a:r>
            <a:r>
              <a:rPr lang="en-CA" b="1" dirty="0">
                <a:latin typeface="Arial Narrow" panose="020B0606020202030204" pitchFamily="34" charset="0"/>
              </a:rPr>
              <a:t> des plans </a:t>
            </a:r>
            <a:r>
              <a:rPr lang="en-CA" b="1" dirty="0" err="1">
                <a:latin typeface="Arial Narrow" panose="020B0606020202030204" pitchFamily="34" charset="0"/>
              </a:rPr>
              <a:t>d’amémagement</a:t>
            </a:r>
            <a:endParaRPr lang="en-CA" b="1" dirty="0">
              <a:latin typeface="Arial Narrow" panose="020B0606020202030204" pitchFamily="34" charset="0"/>
            </a:endParaRPr>
          </a:p>
        </p:txBody>
      </p:sp>
      <p:sp>
        <p:nvSpPr>
          <p:cNvPr id="22" name="TextBox 21"/>
          <p:cNvSpPr txBox="1"/>
          <p:nvPr/>
        </p:nvSpPr>
        <p:spPr>
          <a:xfrm>
            <a:off x="4221804" y="4005480"/>
            <a:ext cx="3745149" cy="369332"/>
          </a:xfrm>
          <a:prstGeom prst="rect">
            <a:avLst/>
          </a:prstGeom>
          <a:noFill/>
        </p:spPr>
        <p:txBody>
          <a:bodyPr wrap="square" rtlCol="0">
            <a:spAutoFit/>
          </a:bodyPr>
          <a:lstStyle/>
          <a:p>
            <a:r>
              <a:rPr lang="en-CA" b="1" dirty="0" err="1">
                <a:latin typeface="Arial Narrow" panose="020B0606020202030204" pitchFamily="34" charset="0"/>
              </a:rPr>
              <a:t>Arrêtés</a:t>
            </a:r>
            <a:r>
              <a:rPr lang="en-CA" b="1" dirty="0">
                <a:latin typeface="Arial Narrow" panose="020B0606020202030204" pitchFamily="34" charset="0"/>
              </a:rPr>
              <a:t> des plans </a:t>
            </a:r>
            <a:r>
              <a:rPr lang="en-CA" b="1" dirty="0" err="1">
                <a:latin typeface="Arial Narrow" panose="020B0606020202030204" pitchFamily="34" charset="0"/>
              </a:rPr>
              <a:t>secondaires</a:t>
            </a:r>
            <a:endParaRPr lang="en-CA" b="1" dirty="0">
              <a:latin typeface="Arial Narrow" panose="020B0606020202030204" pitchFamily="34" charset="0"/>
            </a:endParaRPr>
          </a:p>
        </p:txBody>
      </p:sp>
      <p:sp>
        <p:nvSpPr>
          <p:cNvPr id="23" name="TextBox 22"/>
          <p:cNvSpPr txBox="1"/>
          <p:nvPr/>
        </p:nvSpPr>
        <p:spPr>
          <a:xfrm>
            <a:off x="2470826" y="4901825"/>
            <a:ext cx="7101191" cy="1477328"/>
          </a:xfrm>
          <a:prstGeom prst="rect">
            <a:avLst/>
          </a:prstGeom>
          <a:noFill/>
        </p:spPr>
        <p:txBody>
          <a:bodyPr wrap="square" rtlCol="0">
            <a:spAutoFit/>
          </a:bodyPr>
          <a:lstStyle/>
          <a:p>
            <a:pPr algn="ctr"/>
            <a:r>
              <a:rPr lang="en-CA" b="1" dirty="0" err="1">
                <a:latin typeface="Arial Narrow" panose="020B0606020202030204" pitchFamily="34" charset="0"/>
              </a:rPr>
              <a:t>Arrêtés</a:t>
            </a:r>
            <a:r>
              <a:rPr lang="en-CA" b="1" dirty="0">
                <a:latin typeface="Arial Narrow" panose="020B0606020202030204" pitchFamily="34" charset="0"/>
              </a:rPr>
              <a:t> de </a:t>
            </a:r>
            <a:r>
              <a:rPr lang="en-CA" b="1" dirty="0" err="1">
                <a:latin typeface="Arial Narrow" panose="020B0606020202030204" pitchFamily="34" charset="0"/>
              </a:rPr>
              <a:t>zonage</a:t>
            </a:r>
            <a:endParaRPr lang="en-CA" b="1" dirty="0">
              <a:latin typeface="Arial Narrow" panose="020B0606020202030204" pitchFamily="34" charset="0"/>
            </a:endParaRPr>
          </a:p>
          <a:p>
            <a:pPr algn="ctr"/>
            <a:endParaRPr lang="en-CA" b="1" dirty="0">
              <a:latin typeface="Arial Narrow" panose="020B0606020202030204" pitchFamily="34" charset="0"/>
            </a:endParaRPr>
          </a:p>
          <a:p>
            <a:pPr algn="ctr"/>
            <a:r>
              <a:rPr lang="en-CA" b="1" dirty="0">
                <a:latin typeface="Arial Narrow" panose="020B0606020202030204" pitchFamily="34" charset="0"/>
              </a:rPr>
              <a:t>Approbations de derogations et </a:t>
            </a:r>
            <a:r>
              <a:rPr lang="en-CA" b="1" dirty="0" err="1">
                <a:latin typeface="Arial Narrow" panose="020B0606020202030204" pitchFamily="34" charset="0"/>
              </a:rPr>
              <a:t>d’usages</a:t>
            </a:r>
            <a:r>
              <a:rPr lang="en-CA" b="1" dirty="0">
                <a:latin typeface="Arial Narrow" panose="020B0606020202030204" pitchFamily="34" charset="0"/>
              </a:rPr>
              <a:t> </a:t>
            </a:r>
            <a:r>
              <a:rPr lang="en-CA" b="1" dirty="0" err="1">
                <a:latin typeface="Arial Narrow" panose="020B0606020202030204" pitchFamily="34" charset="0"/>
              </a:rPr>
              <a:t>conditionnels</a:t>
            </a:r>
            <a:endParaRPr lang="en-CA" b="1" dirty="0">
              <a:latin typeface="Arial Narrow" panose="020B0606020202030204" pitchFamily="34" charset="0"/>
            </a:endParaRPr>
          </a:p>
          <a:p>
            <a:pPr algn="ctr"/>
            <a:r>
              <a:rPr lang="en-CA" b="1" dirty="0" err="1">
                <a:latin typeface="Arial Narrow" panose="020B0606020202030204" pitchFamily="34" charset="0"/>
              </a:rPr>
              <a:t>Entents</a:t>
            </a:r>
            <a:r>
              <a:rPr lang="en-CA" b="1" dirty="0">
                <a:latin typeface="Arial Narrow" panose="020B0606020202030204" pitchFamily="34" charset="0"/>
              </a:rPr>
              <a:t> </a:t>
            </a:r>
            <a:r>
              <a:rPr lang="en-CA" b="1" dirty="0" err="1">
                <a:latin typeface="Arial Narrow" panose="020B0606020202030204" pitchFamily="34" charset="0"/>
              </a:rPr>
              <a:t>d’aménagement</a:t>
            </a:r>
            <a:endParaRPr lang="en-CA" b="1" dirty="0">
              <a:latin typeface="Arial Narrow" panose="020B0606020202030204" pitchFamily="34" charset="0"/>
            </a:endParaRPr>
          </a:p>
          <a:p>
            <a:pPr algn="ctr"/>
            <a:r>
              <a:rPr lang="en-CA" b="1" dirty="0" err="1">
                <a:latin typeface="Arial Narrow" panose="020B0606020202030204" pitchFamily="34" charset="0"/>
              </a:rPr>
              <a:t>Permis</a:t>
            </a:r>
            <a:r>
              <a:rPr lang="en-CA" b="1" dirty="0">
                <a:latin typeface="Arial Narrow" panose="020B0606020202030204" pitchFamily="34" charset="0"/>
              </a:rPr>
              <a:t> de construction/</a:t>
            </a:r>
            <a:r>
              <a:rPr lang="en-CA" b="1" dirty="0" err="1">
                <a:latin typeface="Arial Narrow" panose="020B0606020202030204" pitchFamily="34" charset="0"/>
              </a:rPr>
              <a:t>d’aménagement</a:t>
            </a:r>
            <a:endParaRPr lang="en-CA" b="1" dirty="0">
              <a:latin typeface="Arial Narrow" panose="020B0606020202030204" pitchFamily="34" charset="0"/>
            </a:endParaRPr>
          </a:p>
        </p:txBody>
      </p:sp>
    </p:spTree>
    <p:extLst>
      <p:ext uri="{BB962C8B-B14F-4D97-AF65-F5344CB8AC3E}">
        <p14:creationId xmlns:p14="http://schemas.microsoft.com/office/powerpoint/2010/main" val="3555233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1"/>
            <a:ext cx="7601295" cy="1272854"/>
          </a:xfrm>
        </p:spPr>
        <p:txBody>
          <a:bodyPr>
            <a:normAutofit/>
          </a:bodyPr>
          <a:lstStyle/>
          <a:p>
            <a:r>
              <a:rPr lang="en-CA" sz="3100" b="1" dirty="0" err="1">
                <a:solidFill>
                  <a:schemeClr val="tx1"/>
                </a:solidFill>
              </a:rPr>
              <a:t>Politiques</a:t>
            </a:r>
            <a:r>
              <a:rPr lang="en-CA" sz="3100" b="1" dirty="0">
                <a:solidFill>
                  <a:schemeClr val="tx1"/>
                </a:solidFill>
              </a:rPr>
              <a:t> </a:t>
            </a:r>
            <a:r>
              <a:rPr lang="en-CA" sz="3100" b="1" dirty="0" err="1">
                <a:solidFill>
                  <a:schemeClr val="tx1"/>
                </a:solidFill>
              </a:rPr>
              <a:t>provinciales</a:t>
            </a:r>
            <a:r>
              <a:rPr lang="en-CA" sz="3100" b="1" dirty="0">
                <a:solidFill>
                  <a:schemeClr val="tx1"/>
                </a:solidFill>
              </a:rPr>
              <a:t> </a:t>
            </a:r>
            <a:r>
              <a:rPr lang="en-CA" sz="3100" b="1" dirty="0" err="1">
                <a:solidFill>
                  <a:schemeClr val="tx1"/>
                </a:solidFill>
              </a:rPr>
              <a:t>d’occupation</a:t>
            </a:r>
            <a:r>
              <a:rPr lang="en-CA" sz="3100" b="1" dirty="0">
                <a:solidFill>
                  <a:schemeClr val="tx1"/>
                </a:solidFill>
              </a:rPr>
              <a:t> des sols :</a:t>
            </a:r>
            <a:br>
              <a:rPr lang="en-CA" sz="3100" b="1" dirty="0">
                <a:solidFill>
                  <a:schemeClr val="tx1"/>
                </a:solidFill>
              </a:rPr>
            </a:br>
            <a:r>
              <a:rPr lang="en-CA" sz="3100" b="1" dirty="0">
                <a:solidFill>
                  <a:schemeClr val="tx1"/>
                </a:solidFill>
              </a:rPr>
              <a:t>Structure, </a:t>
            </a:r>
            <a:r>
              <a:rPr lang="en-CA" sz="3100" b="1" dirty="0" err="1">
                <a:solidFill>
                  <a:schemeClr val="tx1"/>
                </a:solidFill>
              </a:rPr>
              <a:t>portée</a:t>
            </a:r>
            <a:r>
              <a:rPr lang="en-CA" sz="3100" b="1" dirty="0">
                <a:solidFill>
                  <a:schemeClr val="tx1"/>
                </a:solidFill>
              </a:rPr>
              <a:t> et application</a:t>
            </a:r>
          </a:p>
        </p:txBody>
      </p:sp>
      <p:sp>
        <p:nvSpPr>
          <p:cNvPr id="3" name="Content Placeholder 2"/>
          <p:cNvSpPr>
            <a:spLocks noGrp="1"/>
          </p:cNvSpPr>
          <p:nvPr>
            <p:ph idx="1"/>
          </p:nvPr>
        </p:nvSpPr>
        <p:spPr>
          <a:xfrm>
            <a:off x="1842448" y="1624084"/>
            <a:ext cx="8447964" cy="5233916"/>
          </a:xfrm>
        </p:spPr>
        <p:txBody>
          <a:bodyPr>
            <a:normAutofit fontScale="92500"/>
          </a:bodyPr>
          <a:lstStyle/>
          <a:p>
            <a:r>
              <a:rPr lang="en-CA" sz="2750" dirty="0" err="1">
                <a:solidFill>
                  <a:schemeClr val="tx1"/>
                </a:solidFill>
              </a:rPr>
              <a:t>Neuf</a:t>
            </a:r>
            <a:r>
              <a:rPr lang="en-CA" sz="2750" dirty="0">
                <a:solidFill>
                  <a:schemeClr val="tx1"/>
                </a:solidFill>
              </a:rPr>
              <a:t> </a:t>
            </a:r>
            <a:r>
              <a:rPr lang="en-CA" sz="2750" dirty="0" err="1">
                <a:solidFill>
                  <a:schemeClr val="tx1"/>
                </a:solidFill>
              </a:rPr>
              <a:t>secteurs</a:t>
            </a:r>
            <a:r>
              <a:rPr lang="en-CA" sz="2750" dirty="0">
                <a:solidFill>
                  <a:schemeClr val="tx1"/>
                </a:solidFill>
              </a:rPr>
              <a:t> de </a:t>
            </a:r>
            <a:r>
              <a:rPr lang="en-CA" sz="2750" dirty="0" err="1">
                <a:solidFill>
                  <a:schemeClr val="tx1"/>
                </a:solidFill>
              </a:rPr>
              <a:t>politique</a:t>
            </a:r>
            <a:r>
              <a:rPr lang="en-CA" sz="2750" dirty="0">
                <a:solidFill>
                  <a:schemeClr val="tx1"/>
                </a:solidFill>
              </a:rPr>
              <a:t> </a:t>
            </a:r>
            <a:r>
              <a:rPr lang="en-CA" sz="2750" dirty="0" err="1">
                <a:solidFill>
                  <a:schemeClr val="tx1"/>
                </a:solidFill>
              </a:rPr>
              <a:t>dotés</a:t>
            </a:r>
            <a:r>
              <a:rPr lang="en-CA" sz="2750" dirty="0">
                <a:solidFill>
                  <a:schemeClr val="tx1"/>
                </a:solidFill>
              </a:rPr>
              <a:t> des </a:t>
            </a:r>
            <a:r>
              <a:rPr lang="en-CA" sz="2750" dirty="0" err="1">
                <a:solidFill>
                  <a:schemeClr val="tx1"/>
                </a:solidFill>
              </a:rPr>
              <a:t>éléments</a:t>
            </a:r>
            <a:r>
              <a:rPr lang="en-CA" sz="2750" dirty="0">
                <a:solidFill>
                  <a:schemeClr val="tx1"/>
                </a:solidFill>
              </a:rPr>
              <a:t> </a:t>
            </a:r>
            <a:r>
              <a:rPr lang="en-CA" sz="2750" dirty="0" err="1">
                <a:solidFill>
                  <a:schemeClr val="tx1"/>
                </a:solidFill>
              </a:rPr>
              <a:t>suivants</a:t>
            </a:r>
            <a:r>
              <a:rPr lang="en-CA" sz="2750" dirty="0">
                <a:solidFill>
                  <a:schemeClr val="tx1"/>
                </a:solidFill>
              </a:rPr>
              <a:t> :</a:t>
            </a:r>
          </a:p>
          <a:p>
            <a:pPr lvl="1"/>
            <a:r>
              <a:rPr lang="en-CA" sz="2800" dirty="0" err="1">
                <a:solidFill>
                  <a:schemeClr val="tx1"/>
                </a:solidFill>
              </a:rPr>
              <a:t>Énoncé</a:t>
            </a:r>
            <a:r>
              <a:rPr lang="en-CA" sz="2800" dirty="0">
                <a:solidFill>
                  <a:schemeClr val="tx1"/>
                </a:solidFill>
              </a:rPr>
              <a:t> </a:t>
            </a:r>
            <a:r>
              <a:rPr lang="en-CA" sz="2800" dirty="0" err="1">
                <a:solidFill>
                  <a:schemeClr val="tx1"/>
                </a:solidFill>
              </a:rPr>
              <a:t>d’intérêt</a:t>
            </a:r>
            <a:r>
              <a:rPr lang="en-CA" sz="2800" dirty="0">
                <a:solidFill>
                  <a:schemeClr val="tx1"/>
                </a:solidFill>
              </a:rPr>
              <a:t> provincial</a:t>
            </a:r>
          </a:p>
          <a:p>
            <a:pPr lvl="1"/>
            <a:r>
              <a:rPr lang="en-CA" sz="2800" dirty="0" err="1">
                <a:solidFill>
                  <a:schemeClr val="tx1"/>
                </a:solidFill>
              </a:rPr>
              <a:t>Énoncé</a:t>
            </a:r>
            <a:r>
              <a:rPr lang="en-CA" sz="2800" dirty="0">
                <a:solidFill>
                  <a:schemeClr val="tx1"/>
                </a:solidFill>
              </a:rPr>
              <a:t> des </a:t>
            </a:r>
            <a:r>
              <a:rPr lang="en-CA" sz="2800" dirty="0" err="1">
                <a:solidFill>
                  <a:schemeClr val="tx1"/>
                </a:solidFill>
              </a:rPr>
              <a:t>objectifs</a:t>
            </a:r>
            <a:r>
              <a:rPr lang="en-CA" sz="2800" dirty="0">
                <a:solidFill>
                  <a:schemeClr val="tx1"/>
                </a:solidFill>
              </a:rPr>
              <a:t> de </a:t>
            </a:r>
            <a:r>
              <a:rPr lang="en-CA" sz="2800" dirty="0" err="1">
                <a:solidFill>
                  <a:schemeClr val="tx1"/>
                </a:solidFill>
              </a:rPr>
              <a:t>politique</a:t>
            </a:r>
            <a:endParaRPr lang="en-CA" sz="2800" dirty="0">
              <a:solidFill>
                <a:schemeClr val="tx1"/>
              </a:solidFill>
            </a:endParaRPr>
          </a:p>
          <a:p>
            <a:pPr lvl="1"/>
            <a:r>
              <a:rPr lang="en-CA" sz="2800" dirty="0" err="1">
                <a:solidFill>
                  <a:schemeClr val="tx1"/>
                </a:solidFill>
              </a:rPr>
              <a:t>Série</a:t>
            </a:r>
            <a:r>
              <a:rPr lang="en-CA" sz="2800" dirty="0">
                <a:solidFill>
                  <a:schemeClr val="tx1"/>
                </a:solidFill>
              </a:rPr>
              <a:t> de </a:t>
            </a:r>
            <a:r>
              <a:rPr lang="en-CA" sz="2800" dirty="0" err="1">
                <a:solidFill>
                  <a:schemeClr val="tx1"/>
                </a:solidFill>
              </a:rPr>
              <a:t>politiques</a:t>
            </a:r>
            <a:r>
              <a:rPr lang="en-CA" sz="2800" dirty="0">
                <a:solidFill>
                  <a:schemeClr val="tx1"/>
                </a:solidFill>
              </a:rPr>
              <a:t> </a:t>
            </a:r>
            <a:r>
              <a:rPr lang="en-CA" sz="2800" dirty="0" err="1">
                <a:solidFill>
                  <a:schemeClr val="tx1"/>
                </a:solidFill>
              </a:rPr>
              <a:t>d’occupation</a:t>
            </a:r>
            <a:r>
              <a:rPr lang="en-CA" sz="2800" dirty="0">
                <a:solidFill>
                  <a:schemeClr val="tx1"/>
                </a:solidFill>
              </a:rPr>
              <a:t> des sols</a:t>
            </a:r>
          </a:p>
          <a:p>
            <a:pPr marL="502920" lvl="1" indent="0">
              <a:buNone/>
            </a:pPr>
            <a:r>
              <a:rPr lang="en-CA" dirty="0">
                <a:solidFill>
                  <a:schemeClr val="tx1"/>
                </a:solidFill>
                <a:hlinkClick r:id="rId3"/>
              </a:rPr>
              <a:t>http://web2.gov.mb.ca/laws/regs/current/081.11.pdf</a:t>
            </a:r>
            <a:r>
              <a:rPr lang="en-CA" dirty="0">
                <a:solidFill>
                  <a:schemeClr val="tx1"/>
                </a:solidFill>
              </a:rPr>
              <a:t> </a:t>
            </a:r>
          </a:p>
          <a:p>
            <a:r>
              <a:rPr lang="en-CA" dirty="0" err="1">
                <a:solidFill>
                  <a:schemeClr val="tx1"/>
                </a:solidFill>
              </a:rPr>
              <a:t>Énumérer</a:t>
            </a:r>
            <a:r>
              <a:rPr lang="en-CA" dirty="0">
                <a:solidFill>
                  <a:schemeClr val="tx1"/>
                </a:solidFill>
              </a:rPr>
              <a:t> les </a:t>
            </a:r>
            <a:r>
              <a:rPr lang="en-CA" dirty="0" err="1">
                <a:solidFill>
                  <a:schemeClr val="tx1"/>
                </a:solidFill>
              </a:rPr>
              <a:t>études</a:t>
            </a:r>
            <a:r>
              <a:rPr lang="en-CA" dirty="0">
                <a:solidFill>
                  <a:schemeClr val="tx1"/>
                </a:solidFill>
              </a:rPr>
              <a:t> de base qui </a:t>
            </a:r>
            <a:r>
              <a:rPr lang="en-CA" dirty="0" err="1">
                <a:solidFill>
                  <a:schemeClr val="tx1"/>
                </a:solidFill>
              </a:rPr>
              <a:t>devraient</a:t>
            </a:r>
            <a:r>
              <a:rPr lang="en-CA" dirty="0">
                <a:solidFill>
                  <a:schemeClr val="tx1"/>
                </a:solidFill>
              </a:rPr>
              <a:t> </a:t>
            </a:r>
            <a:r>
              <a:rPr lang="en-CA" dirty="0" err="1">
                <a:solidFill>
                  <a:schemeClr val="tx1"/>
                </a:solidFill>
              </a:rPr>
              <a:t>être</a:t>
            </a:r>
            <a:r>
              <a:rPr lang="en-CA" dirty="0">
                <a:solidFill>
                  <a:schemeClr val="tx1"/>
                </a:solidFill>
              </a:rPr>
              <a:t> </a:t>
            </a:r>
            <a:r>
              <a:rPr lang="en-CA" dirty="0" err="1">
                <a:solidFill>
                  <a:schemeClr val="tx1"/>
                </a:solidFill>
              </a:rPr>
              <a:t>réalisées</a:t>
            </a:r>
            <a:r>
              <a:rPr lang="en-CA" dirty="0">
                <a:solidFill>
                  <a:schemeClr val="tx1"/>
                </a:solidFill>
              </a:rPr>
              <a:t> </a:t>
            </a:r>
            <a:r>
              <a:rPr lang="en-CA" dirty="0" err="1">
                <a:solidFill>
                  <a:schemeClr val="tx1"/>
                </a:solidFill>
              </a:rPr>
              <a:t>afin</a:t>
            </a:r>
            <a:r>
              <a:rPr lang="en-CA" dirty="0">
                <a:solidFill>
                  <a:schemeClr val="tx1"/>
                </a:solidFill>
              </a:rPr>
              <a:t> </a:t>
            </a:r>
            <a:r>
              <a:rPr lang="en-CA" dirty="0" err="1">
                <a:solidFill>
                  <a:schemeClr val="tx1"/>
                </a:solidFill>
              </a:rPr>
              <a:t>d’orienter</a:t>
            </a:r>
            <a:r>
              <a:rPr lang="en-CA" dirty="0">
                <a:solidFill>
                  <a:schemeClr val="tx1"/>
                </a:solidFill>
              </a:rPr>
              <a:t> la </a:t>
            </a:r>
            <a:r>
              <a:rPr lang="en-CA" dirty="0" err="1">
                <a:solidFill>
                  <a:schemeClr val="tx1"/>
                </a:solidFill>
              </a:rPr>
              <a:t>préparation</a:t>
            </a:r>
            <a:r>
              <a:rPr lang="en-CA" dirty="0">
                <a:solidFill>
                  <a:schemeClr val="tx1"/>
                </a:solidFill>
              </a:rPr>
              <a:t> d’un plan </a:t>
            </a:r>
            <a:r>
              <a:rPr lang="en-CA" dirty="0" err="1">
                <a:solidFill>
                  <a:schemeClr val="tx1"/>
                </a:solidFill>
              </a:rPr>
              <a:t>d’aménagement</a:t>
            </a:r>
            <a:r>
              <a:rPr lang="en-CA" dirty="0">
                <a:solidFill>
                  <a:schemeClr val="tx1"/>
                </a:solidFill>
              </a:rPr>
              <a:t>.</a:t>
            </a:r>
          </a:p>
          <a:p>
            <a:r>
              <a:rPr lang="en-CA" dirty="0">
                <a:solidFill>
                  <a:schemeClr val="tx1"/>
                </a:solidFill>
              </a:rPr>
              <a:t>Les </a:t>
            </a:r>
            <a:r>
              <a:rPr lang="en-CA" dirty="0" err="1">
                <a:solidFill>
                  <a:schemeClr val="tx1"/>
                </a:solidFill>
              </a:rPr>
              <a:t>politiques</a:t>
            </a:r>
            <a:r>
              <a:rPr lang="en-CA" dirty="0">
                <a:solidFill>
                  <a:schemeClr val="tx1"/>
                </a:solidFill>
              </a:rPr>
              <a:t> </a:t>
            </a:r>
            <a:r>
              <a:rPr lang="en-CA" dirty="0" err="1">
                <a:solidFill>
                  <a:schemeClr val="tx1"/>
                </a:solidFill>
              </a:rPr>
              <a:t>provinciales</a:t>
            </a:r>
            <a:r>
              <a:rPr lang="en-CA" dirty="0">
                <a:solidFill>
                  <a:schemeClr val="tx1"/>
                </a:solidFill>
              </a:rPr>
              <a:t> </a:t>
            </a:r>
            <a:r>
              <a:rPr lang="en-CA" dirty="0" err="1">
                <a:solidFill>
                  <a:schemeClr val="tx1"/>
                </a:solidFill>
              </a:rPr>
              <a:t>d’occupation</a:t>
            </a:r>
            <a:r>
              <a:rPr lang="en-CA" dirty="0">
                <a:solidFill>
                  <a:schemeClr val="tx1"/>
                </a:solidFill>
              </a:rPr>
              <a:t> des sols </a:t>
            </a:r>
            <a:r>
              <a:rPr lang="en-CA" dirty="0" err="1">
                <a:solidFill>
                  <a:schemeClr val="tx1"/>
                </a:solidFill>
              </a:rPr>
              <a:t>sont</a:t>
            </a:r>
            <a:r>
              <a:rPr lang="en-CA" dirty="0">
                <a:solidFill>
                  <a:schemeClr val="tx1"/>
                </a:solidFill>
              </a:rPr>
              <a:t> </a:t>
            </a:r>
            <a:r>
              <a:rPr lang="en-CA" dirty="0" err="1">
                <a:solidFill>
                  <a:schemeClr val="tx1"/>
                </a:solidFill>
              </a:rPr>
              <a:t>appliquées</a:t>
            </a:r>
            <a:r>
              <a:rPr lang="en-CA" dirty="0">
                <a:solidFill>
                  <a:schemeClr val="tx1"/>
                </a:solidFill>
              </a:rPr>
              <a:t> avec plus de diligence </a:t>
            </a:r>
            <a:r>
              <a:rPr lang="en-CA" dirty="0" err="1">
                <a:solidFill>
                  <a:schemeClr val="tx1"/>
                </a:solidFill>
              </a:rPr>
              <a:t>dans</a:t>
            </a:r>
            <a:r>
              <a:rPr lang="en-CA" dirty="0">
                <a:solidFill>
                  <a:schemeClr val="tx1"/>
                </a:solidFill>
              </a:rPr>
              <a:t> les </a:t>
            </a:r>
            <a:r>
              <a:rPr lang="en-CA" dirty="0" err="1">
                <a:solidFill>
                  <a:schemeClr val="tx1"/>
                </a:solidFill>
              </a:rPr>
              <a:t>secteurs</a:t>
            </a:r>
            <a:r>
              <a:rPr lang="en-CA" dirty="0">
                <a:solidFill>
                  <a:schemeClr val="tx1"/>
                </a:solidFill>
              </a:rPr>
              <a:t> à forte </a:t>
            </a:r>
            <a:r>
              <a:rPr lang="en-CA" dirty="0" err="1">
                <a:solidFill>
                  <a:schemeClr val="tx1"/>
                </a:solidFill>
              </a:rPr>
              <a:t>croissance</a:t>
            </a:r>
            <a:r>
              <a:rPr lang="en-CA" dirty="0">
                <a:solidFill>
                  <a:schemeClr val="tx1"/>
                </a:solidFill>
              </a:rPr>
              <a:t>; avec </a:t>
            </a:r>
            <a:r>
              <a:rPr lang="en-CA" dirty="0" err="1">
                <a:solidFill>
                  <a:schemeClr val="tx1"/>
                </a:solidFill>
              </a:rPr>
              <a:t>souplesse</a:t>
            </a:r>
            <a:r>
              <a:rPr lang="en-CA" dirty="0">
                <a:solidFill>
                  <a:schemeClr val="tx1"/>
                </a:solidFill>
              </a:rPr>
              <a:t> </a:t>
            </a:r>
            <a:r>
              <a:rPr lang="en-CA" dirty="0" err="1">
                <a:solidFill>
                  <a:schemeClr val="tx1"/>
                </a:solidFill>
              </a:rPr>
              <a:t>dans</a:t>
            </a:r>
            <a:r>
              <a:rPr lang="en-CA" dirty="0">
                <a:solidFill>
                  <a:schemeClr val="tx1"/>
                </a:solidFill>
              </a:rPr>
              <a:t> les </a:t>
            </a:r>
            <a:r>
              <a:rPr lang="en-CA" dirty="0" err="1">
                <a:solidFill>
                  <a:schemeClr val="tx1"/>
                </a:solidFill>
              </a:rPr>
              <a:t>secteurs</a:t>
            </a:r>
            <a:r>
              <a:rPr lang="en-CA" dirty="0">
                <a:solidFill>
                  <a:schemeClr val="tx1"/>
                </a:solidFill>
              </a:rPr>
              <a:t> qui </a:t>
            </a:r>
            <a:r>
              <a:rPr lang="en-CA" dirty="0" err="1">
                <a:solidFill>
                  <a:schemeClr val="tx1"/>
                </a:solidFill>
              </a:rPr>
              <a:t>connaissent</a:t>
            </a:r>
            <a:r>
              <a:rPr lang="en-CA" dirty="0">
                <a:solidFill>
                  <a:schemeClr val="tx1"/>
                </a:solidFill>
              </a:rPr>
              <a:t> </a:t>
            </a:r>
            <a:r>
              <a:rPr lang="en-CA" dirty="0" err="1">
                <a:solidFill>
                  <a:schemeClr val="tx1"/>
                </a:solidFill>
              </a:rPr>
              <a:t>une</a:t>
            </a:r>
            <a:r>
              <a:rPr lang="en-CA" dirty="0">
                <a:solidFill>
                  <a:schemeClr val="tx1"/>
                </a:solidFill>
              </a:rPr>
              <a:t> </a:t>
            </a:r>
            <a:r>
              <a:rPr lang="en-CA" dirty="0" err="1">
                <a:solidFill>
                  <a:schemeClr val="tx1"/>
                </a:solidFill>
              </a:rPr>
              <a:t>croissance</a:t>
            </a:r>
            <a:r>
              <a:rPr lang="en-CA" dirty="0">
                <a:solidFill>
                  <a:schemeClr val="tx1"/>
                </a:solidFill>
              </a:rPr>
              <a:t> plus </a:t>
            </a:r>
            <a:r>
              <a:rPr lang="en-CA" dirty="0" err="1">
                <a:solidFill>
                  <a:schemeClr val="tx1"/>
                </a:solidFill>
              </a:rPr>
              <a:t>lente</a:t>
            </a:r>
            <a:r>
              <a:rPr lang="en-CA" dirty="0">
                <a:solidFill>
                  <a:schemeClr val="tx1"/>
                </a:solidFill>
              </a:rPr>
              <a:t> </a:t>
            </a:r>
            <a:r>
              <a:rPr lang="en-CA" dirty="0" err="1">
                <a:solidFill>
                  <a:schemeClr val="tx1"/>
                </a:solidFill>
              </a:rPr>
              <a:t>ou</a:t>
            </a:r>
            <a:r>
              <a:rPr lang="en-CA" dirty="0">
                <a:solidFill>
                  <a:schemeClr val="tx1"/>
                </a:solidFill>
              </a:rPr>
              <a:t> qui </a:t>
            </a:r>
            <a:r>
              <a:rPr lang="en-CA" dirty="0" err="1">
                <a:solidFill>
                  <a:schemeClr val="tx1"/>
                </a:solidFill>
              </a:rPr>
              <a:t>sont</a:t>
            </a:r>
            <a:r>
              <a:rPr lang="en-CA" dirty="0">
                <a:solidFill>
                  <a:schemeClr val="tx1"/>
                </a:solidFill>
              </a:rPr>
              <a:t> </a:t>
            </a:r>
            <a:r>
              <a:rPr lang="en-CA" dirty="0" err="1">
                <a:solidFill>
                  <a:schemeClr val="tx1"/>
                </a:solidFill>
              </a:rPr>
              <a:t>en</a:t>
            </a:r>
            <a:r>
              <a:rPr lang="en-CA" dirty="0">
                <a:solidFill>
                  <a:schemeClr val="tx1"/>
                </a:solidFill>
              </a:rPr>
              <a:t> </a:t>
            </a:r>
            <a:r>
              <a:rPr lang="en-CA" dirty="0" err="1">
                <a:solidFill>
                  <a:schemeClr val="tx1"/>
                </a:solidFill>
              </a:rPr>
              <a:t>déclin</a:t>
            </a:r>
            <a:r>
              <a:rPr lang="en-CA" dirty="0">
                <a:solidFill>
                  <a:schemeClr val="tx1"/>
                </a:solidFill>
              </a:rPr>
              <a:t> – </a:t>
            </a:r>
            <a:r>
              <a:rPr lang="en-CA" dirty="0" err="1">
                <a:solidFill>
                  <a:schemeClr val="tx1"/>
                </a:solidFill>
              </a:rPr>
              <a:t>elles</a:t>
            </a:r>
            <a:r>
              <a:rPr lang="en-CA" dirty="0">
                <a:solidFill>
                  <a:schemeClr val="tx1"/>
                </a:solidFill>
              </a:rPr>
              <a:t> </a:t>
            </a:r>
            <a:r>
              <a:rPr lang="en-CA" dirty="0" err="1">
                <a:solidFill>
                  <a:schemeClr val="tx1"/>
                </a:solidFill>
              </a:rPr>
              <a:t>sont</a:t>
            </a:r>
            <a:r>
              <a:rPr lang="en-CA" dirty="0">
                <a:solidFill>
                  <a:schemeClr val="tx1"/>
                </a:solidFill>
              </a:rPr>
              <a:t> </a:t>
            </a:r>
            <a:r>
              <a:rPr lang="en-CA" dirty="0" err="1">
                <a:solidFill>
                  <a:schemeClr val="tx1"/>
                </a:solidFill>
              </a:rPr>
              <a:t>conçues</a:t>
            </a:r>
            <a:r>
              <a:rPr lang="en-CA" dirty="0">
                <a:solidFill>
                  <a:schemeClr val="tx1"/>
                </a:solidFill>
              </a:rPr>
              <a:t> </a:t>
            </a:r>
            <a:r>
              <a:rPr lang="en-CA" dirty="0" err="1">
                <a:solidFill>
                  <a:schemeClr val="tx1"/>
                </a:solidFill>
              </a:rPr>
              <a:t>afin</a:t>
            </a:r>
            <a:r>
              <a:rPr lang="en-CA" dirty="0">
                <a:solidFill>
                  <a:schemeClr val="tx1"/>
                </a:solidFill>
              </a:rPr>
              <a:t> d’être </a:t>
            </a:r>
            <a:r>
              <a:rPr lang="en-CA" dirty="0" err="1">
                <a:solidFill>
                  <a:schemeClr val="tx1"/>
                </a:solidFill>
              </a:rPr>
              <a:t>appliquées</a:t>
            </a:r>
            <a:r>
              <a:rPr lang="en-CA" dirty="0">
                <a:solidFill>
                  <a:schemeClr val="tx1"/>
                </a:solidFill>
              </a:rPr>
              <a:t> </a:t>
            </a:r>
            <a:r>
              <a:rPr lang="en-CA" dirty="0" err="1">
                <a:solidFill>
                  <a:schemeClr val="tx1"/>
                </a:solidFill>
              </a:rPr>
              <a:t>en</a:t>
            </a:r>
            <a:r>
              <a:rPr lang="en-CA" dirty="0">
                <a:solidFill>
                  <a:schemeClr val="tx1"/>
                </a:solidFill>
              </a:rPr>
              <a:t> </a:t>
            </a:r>
            <a:r>
              <a:rPr lang="en-CA" dirty="0" err="1">
                <a:solidFill>
                  <a:schemeClr val="tx1"/>
                </a:solidFill>
              </a:rPr>
              <a:t>vue</a:t>
            </a:r>
            <a:r>
              <a:rPr lang="en-CA" dirty="0">
                <a:solidFill>
                  <a:schemeClr val="tx1"/>
                </a:solidFill>
              </a:rPr>
              <a:t> de </a:t>
            </a:r>
            <a:r>
              <a:rPr lang="en-CA" dirty="0" err="1">
                <a:solidFill>
                  <a:schemeClr val="tx1"/>
                </a:solidFill>
              </a:rPr>
              <a:t>refléter</a:t>
            </a:r>
            <a:r>
              <a:rPr lang="en-CA" dirty="0">
                <a:solidFill>
                  <a:schemeClr val="tx1"/>
                </a:solidFill>
              </a:rPr>
              <a:t> les </a:t>
            </a:r>
            <a:r>
              <a:rPr lang="en-CA" dirty="0" err="1">
                <a:solidFill>
                  <a:schemeClr val="tx1"/>
                </a:solidFill>
              </a:rPr>
              <a:t>circonstances</a:t>
            </a:r>
            <a:r>
              <a:rPr lang="en-CA" dirty="0">
                <a:solidFill>
                  <a:schemeClr val="tx1"/>
                </a:solidFill>
              </a:rPr>
              <a:t> locales.</a:t>
            </a:r>
          </a:p>
          <a:p>
            <a:pPr marL="502920" lvl="1" indent="0">
              <a:buNone/>
            </a:pPr>
            <a:endParaRPr lang="en-CA" dirty="0">
              <a:solidFill>
                <a:schemeClr val="tx1"/>
              </a:solidFill>
            </a:endParaRPr>
          </a:p>
        </p:txBody>
      </p:sp>
    </p:spTree>
    <p:extLst>
      <p:ext uri="{BB962C8B-B14F-4D97-AF65-F5344CB8AC3E}">
        <p14:creationId xmlns:p14="http://schemas.microsoft.com/office/powerpoint/2010/main" val="93663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1"/>
            <a:ext cx="8603320" cy="1272854"/>
          </a:xfrm>
        </p:spPr>
        <p:txBody>
          <a:bodyPr>
            <a:normAutofit/>
          </a:bodyPr>
          <a:lstStyle/>
          <a:p>
            <a:r>
              <a:rPr lang="en-CA" sz="3000" b="1" dirty="0" err="1">
                <a:solidFill>
                  <a:schemeClr val="tx1"/>
                </a:solidFill>
              </a:rPr>
              <a:t>Politiques</a:t>
            </a:r>
            <a:r>
              <a:rPr lang="en-CA" sz="3000" b="1" dirty="0">
                <a:solidFill>
                  <a:schemeClr val="tx1"/>
                </a:solidFill>
              </a:rPr>
              <a:t> </a:t>
            </a:r>
            <a:r>
              <a:rPr lang="en-CA" sz="3000" b="1" dirty="0" err="1">
                <a:solidFill>
                  <a:schemeClr val="tx1"/>
                </a:solidFill>
              </a:rPr>
              <a:t>provinciales</a:t>
            </a:r>
            <a:r>
              <a:rPr lang="en-CA" sz="3000" b="1" dirty="0">
                <a:solidFill>
                  <a:schemeClr val="tx1"/>
                </a:solidFill>
              </a:rPr>
              <a:t> </a:t>
            </a:r>
            <a:r>
              <a:rPr lang="en-CA" sz="3000" b="1" dirty="0" err="1">
                <a:solidFill>
                  <a:schemeClr val="tx1"/>
                </a:solidFill>
              </a:rPr>
              <a:t>d’occupation</a:t>
            </a:r>
            <a:r>
              <a:rPr lang="en-CA" sz="3000" b="1" dirty="0">
                <a:solidFill>
                  <a:schemeClr val="tx1"/>
                </a:solidFill>
              </a:rPr>
              <a:t> des sols  :</a:t>
            </a:r>
            <a:br>
              <a:rPr lang="en-CA" sz="3000" b="1" dirty="0">
                <a:solidFill>
                  <a:schemeClr val="tx1"/>
                </a:solidFill>
              </a:rPr>
            </a:br>
            <a:r>
              <a:rPr lang="en-CA" sz="3000" b="1" dirty="0" err="1">
                <a:solidFill>
                  <a:schemeClr val="tx1"/>
                </a:solidFill>
              </a:rPr>
              <a:t>Neuf</a:t>
            </a:r>
            <a:r>
              <a:rPr lang="en-CA" sz="3000" b="1" dirty="0">
                <a:solidFill>
                  <a:schemeClr val="tx1"/>
                </a:solidFill>
              </a:rPr>
              <a:t> </a:t>
            </a:r>
            <a:r>
              <a:rPr lang="en-CA" sz="3000" b="1" dirty="0" err="1">
                <a:solidFill>
                  <a:schemeClr val="tx1"/>
                </a:solidFill>
              </a:rPr>
              <a:t>secteurs</a:t>
            </a:r>
            <a:r>
              <a:rPr lang="en-CA" sz="3000" b="1" dirty="0">
                <a:solidFill>
                  <a:schemeClr val="tx1"/>
                </a:solidFill>
              </a:rPr>
              <a:t> de </a:t>
            </a:r>
            <a:r>
              <a:rPr lang="en-CA" sz="3000" b="1" dirty="0" err="1">
                <a:solidFill>
                  <a:schemeClr val="tx1"/>
                </a:solidFill>
              </a:rPr>
              <a:t>politique</a:t>
            </a:r>
            <a:endParaRPr lang="en-CA" sz="3000" b="1" dirty="0">
              <a:solidFill>
                <a:schemeClr val="tx1"/>
              </a:solidFill>
            </a:endParaRPr>
          </a:p>
        </p:txBody>
      </p:sp>
      <p:sp>
        <p:nvSpPr>
          <p:cNvPr id="3" name="Content Placeholder 2"/>
          <p:cNvSpPr>
            <a:spLocks noGrp="1"/>
          </p:cNvSpPr>
          <p:nvPr>
            <p:ph idx="1"/>
          </p:nvPr>
        </p:nvSpPr>
        <p:spPr>
          <a:xfrm>
            <a:off x="1842448" y="1282890"/>
            <a:ext cx="8447964" cy="5575110"/>
          </a:xfrm>
        </p:spPr>
        <p:txBody>
          <a:bodyPr>
            <a:normAutofit/>
          </a:bodyPr>
          <a:lstStyle/>
          <a:p>
            <a:pPr marL="609600" indent="-609600">
              <a:buFontTx/>
              <a:buAutoNum type="arabicPeriod"/>
            </a:pPr>
            <a:r>
              <a:rPr lang="en-US" altLang="en-US" dirty="0" err="1">
                <a:solidFill>
                  <a:schemeClr val="tx1"/>
                </a:solidFill>
              </a:rPr>
              <a:t>Développement</a:t>
            </a:r>
            <a:r>
              <a:rPr lang="en-US" altLang="en-US" dirty="0">
                <a:solidFill>
                  <a:schemeClr val="tx1"/>
                </a:solidFill>
              </a:rPr>
              <a:t> </a:t>
            </a:r>
            <a:r>
              <a:rPr lang="en-US" altLang="en-US" dirty="0" err="1">
                <a:solidFill>
                  <a:schemeClr val="tx1"/>
                </a:solidFill>
              </a:rPr>
              <a:t>général</a:t>
            </a:r>
            <a:endParaRPr lang="en-US" altLang="en-US" dirty="0">
              <a:solidFill>
                <a:schemeClr val="tx1"/>
              </a:solidFill>
            </a:endParaRPr>
          </a:p>
          <a:p>
            <a:pPr marL="609600" indent="-609600">
              <a:buFontTx/>
              <a:buAutoNum type="arabicPeriod"/>
            </a:pPr>
            <a:r>
              <a:rPr lang="en-US" altLang="en-US" dirty="0">
                <a:solidFill>
                  <a:schemeClr val="tx1"/>
                </a:solidFill>
              </a:rPr>
              <a:t>Zones </a:t>
            </a:r>
            <a:r>
              <a:rPr lang="en-US" altLang="en-US" dirty="0" err="1">
                <a:solidFill>
                  <a:schemeClr val="tx1"/>
                </a:solidFill>
              </a:rPr>
              <a:t>d’installation</a:t>
            </a:r>
            <a:endParaRPr lang="en-US" altLang="en-US" dirty="0">
              <a:solidFill>
                <a:schemeClr val="tx1"/>
              </a:solidFill>
            </a:endParaRPr>
          </a:p>
          <a:p>
            <a:pPr marL="609600" indent="-609600">
              <a:buFontTx/>
              <a:buAutoNum type="arabicPeriod"/>
            </a:pPr>
            <a:r>
              <a:rPr lang="en-US" altLang="en-US" dirty="0">
                <a:solidFill>
                  <a:schemeClr val="tx1"/>
                </a:solidFill>
              </a:rPr>
              <a:t>Agriculture</a:t>
            </a:r>
          </a:p>
          <a:p>
            <a:pPr marL="609600" indent="-609600">
              <a:buFontTx/>
              <a:buAutoNum type="arabicPeriod"/>
            </a:pPr>
            <a:r>
              <a:rPr lang="en-US" altLang="en-US" dirty="0" err="1">
                <a:solidFill>
                  <a:schemeClr val="tx1"/>
                </a:solidFill>
              </a:rPr>
              <a:t>Régions</a:t>
            </a:r>
            <a:r>
              <a:rPr lang="en-US" altLang="en-US" dirty="0">
                <a:solidFill>
                  <a:schemeClr val="tx1"/>
                </a:solidFill>
              </a:rPr>
              <a:t> </a:t>
            </a:r>
            <a:r>
              <a:rPr lang="en-US" altLang="en-US" dirty="0" err="1">
                <a:solidFill>
                  <a:schemeClr val="tx1"/>
                </a:solidFill>
              </a:rPr>
              <a:t>naturelles</a:t>
            </a:r>
            <a:r>
              <a:rPr lang="en-US" altLang="en-US" dirty="0">
                <a:solidFill>
                  <a:schemeClr val="tx1"/>
                </a:solidFill>
              </a:rPr>
              <a:t>, </a:t>
            </a:r>
            <a:r>
              <a:rPr lang="en-US" altLang="en-US" dirty="0" err="1">
                <a:solidFill>
                  <a:schemeClr val="tx1"/>
                </a:solidFill>
              </a:rPr>
              <a:t>ressources</a:t>
            </a:r>
            <a:r>
              <a:rPr lang="en-US" altLang="en-US" dirty="0">
                <a:solidFill>
                  <a:schemeClr val="tx1"/>
                </a:solidFill>
              </a:rPr>
              <a:t> </a:t>
            </a:r>
            <a:r>
              <a:rPr lang="en-US" altLang="en-US" dirty="0" err="1">
                <a:solidFill>
                  <a:schemeClr val="tx1"/>
                </a:solidFill>
              </a:rPr>
              <a:t>renouvelables</a:t>
            </a:r>
            <a:r>
              <a:rPr lang="en-US" altLang="en-US" dirty="0">
                <a:solidFill>
                  <a:schemeClr val="tx1"/>
                </a:solidFill>
              </a:rPr>
              <a:t>, </a:t>
            </a:r>
            <a:r>
              <a:rPr lang="en-US" altLang="en-US" dirty="0" err="1">
                <a:solidFill>
                  <a:schemeClr val="tx1"/>
                </a:solidFill>
              </a:rPr>
              <a:t>patrimoine</a:t>
            </a:r>
            <a:r>
              <a:rPr lang="en-US" altLang="en-US" dirty="0">
                <a:solidFill>
                  <a:schemeClr val="tx1"/>
                </a:solidFill>
              </a:rPr>
              <a:t> et </a:t>
            </a:r>
            <a:r>
              <a:rPr lang="en-US" altLang="en-US" dirty="0" err="1">
                <a:solidFill>
                  <a:schemeClr val="tx1"/>
                </a:solidFill>
              </a:rPr>
              <a:t>loisirs</a:t>
            </a:r>
            <a:endParaRPr lang="en-US" altLang="en-US" dirty="0">
              <a:solidFill>
                <a:schemeClr val="tx1"/>
              </a:solidFill>
            </a:endParaRPr>
          </a:p>
          <a:p>
            <a:pPr marL="609600" indent="-609600">
              <a:buFontTx/>
              <a:buAutoNum type="arabicPeriod"/>
            </a:pPr>
            <a:r>
              <a:rPr lang="en-US" altLang="en-US" dirty="0">
                <a:solidFill>
                  <a:schemeClr val="tx1"/>
                </a:solidFill>
              </a:rPr>
              <a:t>Eau</a:t>
            </a:r>
          </a:p>
          <a:p>
            <a:pPr marL="609600" indent="-609600">
              <a:buFontTx/>
              <a:buAutoNum type="arabicPeriod"/>
            </a:pPr>
            <a:r>
              <a:rPr lang="en-US" altLang="en-US" dirty="0">
                <a:solidFill>
                  <a:schemeClr val="tx1"/>
                </a:solidFill>
              </a:rPr>
              <a:t>Infrastructure</a:t>
            </a:r>
          </a:p>
          <a:p>
            <a:pPr marL="609600" indent="-609600">
              <a:buFontTx/>
              <a:buAutoNum type="arabicPeriod"/>
            </a:pPr>
            <a:r>
              <a:rPr lang="en-US" altLang="en-US" dirty="0">
                <a:solidFill>
                  <a:schemeClr val="tx1"/>
                </a:solidFill>
              </a:rPr>
              <a:t>Transports</a:t>
            </a:r>
          </a:p>
          <a:p>
            <a:pPr marL="609600" indent="-609600">
              <a:buFontTx/>
              <a:buAutoNum type="arabicPeriod"/>
            </a:pPr>
            <a:r>
              <a:rPr lang="en-US" altLang="en-US" dirty="0" err="1">
                <a:solidFill>
                  <a:schemeClr val="tx1"/>
                </a:solidFill>
              </a:rPr>
              <a:t>Ressources</a:t>
            </a:r>
            <a:r>
              <a:rPr lang="en-US" altLang="en-US" dirty="0">
                <a:solidFill>
                  <a:schemeClr val="tx1"/>
                </a:solidFill>
              </a:rPr>
              <a:t> </a:t>
            </a:r>
            <a:r>
              <a:rPr lang="en-US" altLang="en-US" dirty="0" err="1">
                <a:solidFill>
                  <a:schemeClr val="tx1"/>
                </a:solidFill>
              </a:rPr>
              <a:t>minérales</a:t>
            </a:r>
            <a:endParaRPr lang="en-US" altLang="en-US" dirty="0">
              <a:solidFill>
                <a:schemeClr val="tx1"/>
              </a:solidFill>
            </a:endParaRPr>
          </a:p>
          <a:p>
            <a:pPr marL="609600" indent="-609600">
              <a:buFontTx/>
              <a:buAutoNum type="arabicPeriod"/>
            </a:pPr>
            <a:r>
              <a:rPr lang="en-US" altLang="en-US" dirty="0" err="1">
                <a:solidFill>
                  <a:schemeClr val="tx1"/>
                </a:solidFill>
              </a:rPr>
              <a:t>Région</a:t>
            </a:r>
            <a:r>
              <a:rPr lang="en-US" altLang="en-US" dirty="0">
                <a:solidFill>
                  <a:schemeClr val="tx1"/>
                </a:solidFill>
              </a:rPr>
              <a:t> de la </a:t>
            </a:r>
            <a:r>
              <a:rPr lang="en-US" altLang="en-US" dirty="0" err="1">
                <a:solidFill>
                  <a:schemeClr val="tx1"/>
                </a:solidFill>
              </a:rPr>
              <a:t>capitale</a:t>
            </a:r>
            <a:endParaRPr lang="en-US" altLang="en-US" dirty="0">
              <a:solidFill>
                <a:schemeClr val="tx1"/>
              </a:solidFill>
            </a:endParaRPr>
          </a:p>
        </p:txBody>
      </p:sp>
    </p:spTree>
    <p:extLst>
      <p:ext uri="{BB962C8B-B14F-4D97-AF65-F5344CB8AC3E}">
        <p14:creationId xmlns:p14="http://schemas.microsoft.com/office/powerpoint/2010/main" val="206011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8224948" cy="1805835"/>
          </a:xfrm>
        </p:spPr>
        <p:txBody>
          <a:bodyPr>
            <a:normAutofit/>
          </a:bodyPr>
          <a:lstStyle/>
          <a:p>
            <a:r>
              <a:rPr lang="en-CA" sz="3300" b="1" dirty="0" err="1">
                <a:solidFill>
                  <a:schemeClr val="tx1"/>
                </a:solidFill>
              </a:rPr>
              <a:t>Politiques</a:t>
            </a:r>
            <a:r>
              <a:rPr lang="en-CA" sz="3300" b="1" dirty="0">
                <a:solidFill>
                  <a:schemeClr val="tx1"/>
                </a:solidFill>
              </a:rPr>
              <a:t> </a:t>
            </a:r>
            <a:r>
              <a:rPr lang="en-CA" sz="3300" b="1" dirty="0" err="1">
                <a:solidFill>
                  <a:schemeClr val="tx1"/>
                </a:solidFill>
              </a:rPr>
              <a:t>provinciales</a:t>
            </a:r>
            <a:r>
              <a:rPr lang="en-CA" sz="3300" b="1" dirty="0">
                <a:solidFill>
                  <a:schemeClr val="tx1"/>
                </a:solidFill>
              </a:rPr>
              <a:t> </a:t>
            </a:r>
            <a:r>
              <a:rPr lang="en-CA" sz="3300" b="1" dirty="0" err="1">
                <a:solidFill>
                  <a:schemeClr val="tx1"/>
                </a:solidFill>
              </a:rPr>
              <a:t>d’occupation</a:t>
            </a:r>
            <a:r>
              <a:rPr lang="en-CA" sz="3300" b="1" dirty="0">
                <a:solidFill>
                  <a:schemeClr val="tx1"/>
                </a:solidFill>
              </a:rPr>
              <a:t> des sols :</a:t>
            </a:r>
            <a:br>
              <a:rPr lang="en-CA" b="1" dirty="0">
                <a:solidFill>
                  <a:schemeClr val="tx1"/>
                </a:solidFill>
              </a:rPr>
            </a:br>
            <a:br>
              <a:rPr lang="en-CA" b="1" dirty="0">
                <a:solidFill>
                  <a:schemeClr val="tx1"/>
                </a:solidFill>
              </a:rPr>
            </a:br>
            <a:r>
              <a:rPr lang="en-CA" sz="3200" b="1" dirty="0">
                <a:solidFill>
                  <a:schemeClr val="tx1"/>
                </a:solidFill>
              </a:rPr>
              <a:t>1. </a:t>
            </a:r>
            <a:r>
              <a:rPr lang="en-CA" sz="3200" b="1" dirty="0" err="1">
                <a:solidFill>
                  <a:schemeClr val="tx1"/>
                </a:solidFill>
              </a:rPr>
              <a:t>Développement</a:t>
            </a:r>
            <a:r>
              <a:rPr lang="en-CA" sz="3200" b="1" dirty="0">
                <a:solidFill>
                  <a:schemeClr val="tx1"/>
                </a:solidFill>
              </a:rPr>
              <a:t> </a:t>
            </a:r>
            <a:r>
              <a:rPr lang="en-CA" sz="3200" b="1" dirty="0" err="1">
                <a:solidFill>
                  <a:schemeClr val="tx1"/>
                </a:solidFill>
              </a:rPr>
              <a:t>général</a:t>
            </a:r>
            <a:endParaRPr lang="en-CA" sz="3200" b="1" dirty="0">
              <a:solidFill>
                <a:schemeClr val="tx1"/>
              </a:solidFill>
            </a:endParaRPr>
          </a:p>
        </p:txBody>
      </p:sp>
      <p:sp>
        <p:nvSpPr>
          <p:cNvPr id="3" name="Content Placeholder 2"/>
          <p:cNvSpPr>
            <a:spLocks noGrp="1"/>
          </p:cNvSpPr>
          <p:nvPr>
            <p:ph idx="1"/>
          </p:nvPr>
        </p:nvSpPr>
        <p:spPr>
          <a:xfrm>
            <a:off x="1278440" y="2033515"/>
            <a:ext cx="9259614" cy="5575110"/>
          </a:xfrm>
        </p:spPr>
        <p:txBody>
          <a:bodyPr>
            <a:normAutofit/>
          </a:bodyPr>
          <a:lstStyle/>
          <a:p>
            <a:r>
              <a:rPr lang="fr-CA" dirty="0">
                <a:solidFill>
                  <a:schemeClr val="tx1"/>
                </a:solidFill>
              </a:rPr>
              <a:t>Fournit des directives générales en matière de politique pour toutes les occupations et tous les aménagements des sols – peu importe le type, l’emplacement ou l’ampleur</a:t>
            </a:r>
            <a:r>
              <a:rPr lang="en-US" altLang="en-US" dirty="0">
                <a:solidFill>
                  <a:schemeClr val="tx1"/>
                </a:solidFill>
              </a:rPr>
              <a:t>.</a:t>
            </a:r>
          </a:p>
          <a:p>
            <a:r>
              <a:rPr lang="fr-CA" dirty="0">
                <a:solidFill>
                  <a:schemeClr val="tx1"/>
                </a:solidFill>
              </a:rPr>
              <a:t>Quatre sections dotées de politiques basées sur les principes fondamentaux de la planification judicieuse </a:t>
            </a:r>
            <a:r>
              <a:rPr lang="en-US" altLang="en-US" dirty="0">
                <a:solidFill>
                  <a:schemeClr val="tx1"/>
                </a:solidFill>
              </a:rPr>
              <a:t>:</a:t>
            </a:r>
          </a:p>
          <a:p>
            <a:pPr marL="1017270" lvl="1" indent="-514350">
              <a:buFont typeface="+mj-lt"/>
              <a:buAutoNum type="arabicPeriod"/>
            </a:pPr>
            <a:r>
              <a:rPr lang="en-US" altLang="en-US" sz="2800" dirty="0" err="1">
                <a:solidFill>
                  <a:schemeClr val="tx1"/>
                </a:solidFill>
              </a:rPr>
              <a:t>Protéger</a:t>
            </a:r>
            <a:r>
              <a:rPr lang="en-US" altLang="en-US" sz="2800" dirty="0">
                <a:solidFill>
                  <a:schemeClr val="tx1"/>
                </a:solidFill>
              </a:rPr>
              <a:t> les gens, les </a:t>
            </a:r>
            <a:r>
              <a:rPr lang="en-US" altLang="en-US" sz="2800" dirty="0" err="1">
                <a:solidFill>
                  <a:schemeClr val="tx1"/>
                </a:solidFill>
              </a:rPr>
              <a:t>propriétés</a:t>
            </a:r>
            <a:r>
              <a:rPr lang="en-US" altLang="en-US" sz="2800" dirty="0">
                <a:solidFill>
                  <a:schemeClr val="tx1"/>
                </a:solidFill>
              </a:rPr>
              <a:t> et les </a:t>
            </a:r>
            <a:r>
              <a:rPr lang="en-US" altLang="en-US" sz="2800" dirty="0" err="1">
                <a:solidFill>
                  <a:schemeClr val="tx1"/>
                </a:solidFill>
              </a:rPr>
              <a:t>investissements</a:t>
            </a:r>
            <a:r>
              <a:rPr lang="en-US" altLang="en-US" sz="2800" dirty="0">
                <a:solidFill>
                  <a:schemeClr val="tx1"/>
                </a:solidFill>
              </a:rPr>
              <a:t> </a:t>
            </a:r>
          </a:p>
          <a:p>
            <a:pPr marL="1017270" lvl="1" indent="-514350">
              <a:buFont typeface="+mj-lt"/>
              <a:buAutoNum type="arabicPeriod"/>
            </a:pPr>
            <a:r>
              <a:rPr lang="fr-CA" sz="2800" dirty="0">
                <a:solidFill>
                  <a:schemeClr val="tx1"/>
                </a:solidFill>
              </a:rPr>
              <a:t>Assurer la compatibilité entre les usages</a:t>
            </a:r>
            <a:endParaRPr lang="en-US" altLang="en-US" sz="2800" dirty="0">
              <a:solidFill>
                <a:schemeClr val="tx1"/>
              </a:solidFill>
            </a:endParaRPr>
          </a:p>
          <a:p>
            <a:pPr marL="1017270" lvl="1" indent="-514350">
              <a:buFont typeface="+mj-lt"/>
              <a:buAutoNum type="arabicPeriod"/>
            </a:pPr>
            <a:r>
              <a:rPr lang="fr-CA" sz="2800" dirty="0">
                <a:solidFill>
                  <a:schemeClr val="tx1"/>
                </a:solidFill>
              </a:rPr>
              <a:t>Intégrer les services publics</a:t>
            </a:r>
            <a:endParaRPr lang="en-US" altLang="en-US" sz="2800" dirty="0">
              <a:solidFill>
                <a:schemeClr val="tx1"/>
              </a:solidFill>
            </a:endParaRPr>
          </a:p>
          <a:p>
            <a:pPr marL="1017270" lvl="1" indent="-514350">
              <a:buFont typeface="+mj-lt"/>
              <a:buAutoNum type="arabicPeriod"/>
            </a:pPr>
            <a:r>
              <a:rPr lang="fr-CA" sz="2800" dirty="0">
                <a:solidFill>
                  <a:schemeClr val="tx1"/>
                </a:solidFill>
              </a:rPr>
              <a:t>Faire la promotion du développement durable</a:t>
            </a:r>
            <a:endParaRPr lang="en-US" altLang="en-US" sz="2800" dirty="0">
              <a:solidFill>
                <a:schemeClr val="tx1"/>
              </a:solidFill>
            </a:endParaRPr>
          </a:p>
        </p:txBody>
      </p:sp>
    </p:spTree>
    <p:extLst>
      <p:ext uri="{BB962C8B-B14F-4D97-AF65-F5344CB8AC3E}">
        <p14:creationId xmlns:p14="http://schemas.microsoft.com/office/powerpoint/2010/main" val="3663013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3452</TotalTime>
  <Words>2632</Words>
  <Application>Microsoft Office PowerPoint</Application>
  <PresentationFormat>Widescreen</PresentationFormat>
  <Paragraphs>286</Paragraphs>
  <Slides>44</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Arial Narrow</vt:lpstr>
      <vt:lpstr>Calibri</vt:lpstr>
      <vt:lpstr>Calibri Light</vt:lpstr>
      <vt:lpstr>Wingdings 2</vt:lpstr>
      <vt:lpstr>Office Theme</vt:lpstr>
      <vt:lpstr>Custom Design</vt:lpstr>
      <vt:lpstr>Énoncés d’intérêt provincial : L’expérience du Manitoba  Association des urbanistes du Nouveau-Brunswick Symposium « Future Focus Futur »  Fredericton (N.-B.) Le 1er février 2018 </vt:lpstr>
      <vt:lpstr>Aperçu :</vt:lpstr>
      <vt:lpstr>PowerPoint Presentation</vt:lpstr>
      <vt:lpstr>Histoire de la planification au Manitoba</vt:lpstr>
      <vt:lpstr>Politiques provinciales d’occupation des sols </vt:lpstr>
      <vt:lpstr>PowerPoint Presentation</vt:lpstr>
      <vt:lpstr>Politiques provinciales d’occupation des sols : Structure, portée et application</vt:lpstr>
      <vt:lpstr>Politiques provinciales d’occupation des sols  : Neuf secteurs de politique</vt:lpstr>
      <vt:lpstr>Politiques provinciales d’occupation des sols :  1. Développement général</vt:lpstr>
      <vt:lpstr>Politiques provinciales d’occupation des sols :  2. Zones d’installation</vt:lpstr>
      <vt:lpstr>Politiques provinciales d’occupation des sols :  3. Agriculture </vt:lpstr>
      <vt:lpstr>Politiques provinciales d’occupation des sols :  4. Ressources renouvelables, patrimoine et loisirs </vt:lpstr>
      <vt:lpstr>Politiques provinciales d’occupation des sols :  5. Eau </vt:lpstr>
      <vt:lpstr>Politiques provinciales d’occupation des sols :  6. Infrastructure</vt:lpstr>
      <vt:lpstr>Politiques provinciales d’occupation des sols :  7. Transports</vt:lpstr>
      <vt:lpstr>Politiques provinciales d’occupation des sols :  8. Ressources minérales</vt:lpstr>
      <vt:lpstr>Politiques provinciales d’occupation des sols :  9. Région de la capitale</vt:lpstr>
      <vt:lpstr>Politiques provinciales d’occupation des sols :  Guides de ressources supplémentaires</vt:lpstr>
      <vt:lpstr>Mesures réussies</vt:lpstr>
      <vt:lpstr>Merci!</vt:lpstr>
      <vt:lpstr>Table ronde</vt:lpstr>
      <vt:lpstr>Dans quelle mesure êtes vous d’accord avec les principes de bases sur lesquels les EIP sont basés? </vt:lpstr>
      <vt:lpstr>Dans quelle mesure êtes-vous d'accord avec les principes sous-jacents qui sont à la base de créer un EIP sur l’adaptation aux changements climatiques? </vt:lpstr>
      <vt:lpstr>Dans quelle mesure êtes-vous d'accord avec les principes sous-jacents qui sont à la base de créer un EIP sur l’adaptation aux changements climatiques?</vt:lpstr>
      <vt:lpstr>Dans quelle mesure êtes-vous d'accord avec les principes sous-jacents qui sont à la base de créer un EIP sur le développement des plaines inondables? </vt:lpstr>
      <vt:lpstr>Dans quelle mesure êtes-vous d'accord avec les principes sous-jacents qui sont à la base de créer un EIP sur le développement des plaines inondables? </vt:lpstr>
      <vt:lpstr>Dans quelle mesure êtes-vous d'accord avec les principes sous-jacents qui sont à la base de créer un EIP sur le développement des plaines inondables? </vt:lpstr>
      <vt:lpstr>Dans quelle mesure êtes-vous d'accord avec les principes sous-jacents qui sont à la base de créer un EIP sur la santé et l’environnement bâti?</vt:lpstr>
      <vt:lpstr>Dans quelle mesure êtes-vous d'accord avec les principes sous-jacents qui sont à la base de créer un EIP sur la santé et l’environnement bâti?</vt:lpstr>
      <vt:lpstr>Dans quelle mesure êtes-vous d'accord avec les principes sous-jacents qui sont à la base de créer un EIP sur la santé et l’environnement bâti?</vt:lpstr>
      <vt:lpstr>Dans quelle mesure êtes-vous d'accord avec les principes sous-jacents qui sont à la base de créer un EIP sur le développement des zones côtières?</vt:lpstr>
      <vt:lpstr>Dans quelle mesure êtes-vous d'accord avec les principes sous-jacents qui sont à la base de créer un EIP sur le développement des zones côtières?</vt:lpstr>
      <vt:lpstr>Dans quelle mesure êtes-vous d'accord avec les principes sous-jacents qui sont à la base de créer un EIP sur le développement des zones côtières?</vt:lpstr>
      <vt:lpstr>Dans quelle mesure êtes-vous d'accord avec les principes sous-jacents qui sont à la base de créer un EIP pour l’investissement dans les infrastructures et planifications des transports?</vt:lpstr>
      <vt:lpstr>Dans quelle mesure êtes-vous d'accord avec les principes sous-jacents qui sont à la base de créer un EIP pour l’investissement dans les infrastructures et planifications des transports?</vt:lpstr>
      <vt:lpstr>Dans quelle mesure êtes-vous d'accord avec les principes sous-jacents qui sont à la base de créer un EIP pour l’investissement dans les infrastructures et planifications des transports?</vt:lpstr>
      <vt:lpstr>Dans quelle mesure êtes vous d’accord avec l’objectif fondamental des EIP?</vt:lpstr>
      <vt:lpstr>Dans quelle mesure êtes vous d’accord avec l’objectif fondamental de l’EIP pour l’adaptation aux changements climatiques?</vt:lpstr>
      <vt:lpstr>Dans quelle mesure êtes vous d’accord avec l’objectif fondamental de l’EIP pour le développement des plaines inondables? </vt:lpstr>
      <vt:lpstr>Dans quelle mesure êtes vous d’accord avec l’objectif fondamental de l’EIP pour la santé et l’environnement bâti?</vt:lpstr>
      <vt:lpstr>Dans quelle mesure êtes vous d’accord avec l’objectif fondamental de l’EIP pour le développement des zones côtières? </vt:lpstr>
      <vt:lpstr>Dans quelle mesure êtes vous d’accord avec l’objectif fondamental de l’EIP pour l’investissement dans les infrastructures et planifications des transports?</vt:lpstr>
      <vt:lpstr>Quelle est la priorité relative d’une EIP par rapport à une autre?</vt:lpstr>
      <vt:lpstr>20. Svp, classez les EIP par ordre de priorité, 1 étant la plus basse priorité et 5 étant la plus haute priorité.</vt:lpstr>
    </vt:vector>
  </TitlesOfParts>
  <Company>Government of Manitoba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and Regional Planning  Web GIS</dc:title>
  <dc:creator>gmelnychuk</dc:creator>
  <cp:lastModifiedBy>Michelle MacDonald</cp:lastModifiedBy>
  <cp:revision>176</cp:revision>
  <cp:lastPrinted>2018-01-25T15:41:38Z</cp:lastPrinted>
  <dcterms:created xsi:type="dcterms:W3CDTF">2017-05-29T15:34:34Z</dcterms:created>
  <dcterms:modified xsi:type="dcterms:W3CDTF">2019-07-25T18:00:58Z</dcterms:modified>
</cp:coreProperties>
</file>